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21" r:id="rId3"/>
    <p:sldId id="316" r:id="rId5"/>
    <p:sldId id="325" r:id="rId6"/>
    <p:sldId id="364" r:id="rId7"/>
    <p:sldId id="331" r:id="rId8"/>
    <p:sldId id="327" r:id="rId9"/>
    <p:sldId id="373" r:id="rId10"/>
    <p:sldId id="374" r:id="rId11"/>
    <p:sldId id="372" r:id="rId12"/>
    <p:sldId id="328" r:id="rId13"/>
    <p:sldId id="375" r:id="rId14"/>
    <p:sldId id="376" r:id="rId15"/>
    <p:sldId id="377" r:id="rId16"/>
    <p:sldId id="378" r:id="rId17"/>
    <p:sldId id="329" r:id="rId18"/>
    <p:sldId id="379" r:id="rId19"/>
    <p:sldId id="380" r:id="rId20"/>
    <p:sldId id="381" r:id="rId21"/>
    <p:sldId id="382" r:id="rId22"/>
    <p:sldId id="383" r:id="rId23"/>
    <p:sldId id="384" r:id="rId24"/>
    <p:sldId id="385" r:id="rId25"/>
    <p:sldId id="386" r:id="rId26"/>
    <p:sldId id="387" r:id="rId27"/>
    <p:sldId id="388" r:id="rId28"/>
    <p:sldId id="389" r:id="rId29"/>
    <p:sldId id="390" r:id="rId30"/>
    <p:sldId id="391" r:id="rId31"/>
    <p:sldId id="392" r:id="rId32"/>
    <p:sldId id="393" r:id="rId33"/>
    <p:sldId id="394" r:id="rId34"/>
    <p:sldId id="395" r:id="rId35"/>
    <p:sldId id="396" r:id="rId36"/>
    <p:sldId id="397" r:id="rId37"/>
    <p:sldId id="398" r:id="rId38"/>
    <p:sldId id="399" r:id="rId39"/>
    <p:sldId id="400" r:id="rId40"/>
    <p:sldId id="401" r:id="rId41"/>
    <p:sldId id="402" r:id="rId42"/>
    <p:sldId id="403" r:id="rId43"/>
    <p:sldId id="404" r:id="rId44"/>
    <p:sldId id="405" r:id="rId45"/>
    <p:sldId id="406" r:id="rId46"/>
    <p:sldId id="407" r:id="rId47"/>
    <p:sldId id="414" r:id="rId48"/>
    <p:sldId id="415" r:id="rId49"/>
    <p:sldId id="416" r:id="rId50"/>
    <p:sldId id="417" r:id="rId51"/>
    <p:sldId id="418" r:id="rId52"/>
    <p:sldId id="419" r:id="rId53"/>
    <p:sldId id="420" r:id="rId54"/>
    <p:sldId id="421" r:id="rId55"/>
    <p:sldId id="422" r:id="rId56"/>
    <p:sldId id="423" r:id="rId57"/>
    <p:sldId id="424" r:id="rId58"/>
    <p:sldId id="330" r:id="rId59"/>
    <p:sldId id="425" r:id="rId60"/>
    <p:sldId id="426" r:id="rId61"/>
    <p:sldId id="436" r:id="rId62"/>
    <p:sldId id="443" r:id="rId63"/>
    <p:sldId id="430" r:id="rId64"/>
    <p:sldId id="431" r:id="rId65"/>
    <p:sldId id="432" r:id="rId66"/>
    <p:sldId id="433" r:id="rId67"/>
    <p:sldId id="434" r:id="rId68"/>
    <p:sldId id="435" r:id="rId69"/>
    <p:sldId id="427" r:id="rId70"/>
    <p:sldId id="363" r:id="rId71"/>
  </p:sldIdLst>
  <p:sldSz cx="9144000" cy="5143500" type="screen16x9"/>
  <p:notesSz cx="6858000" cy="9144000"/>
  <p:embeddedFontLst>
    <p:embeddedFont>
      <p:font typeface="微软雅黑" panose="020B0503020204020204" pitchFamily="34" charset="-122"/>
      <p:regular r:id="rId75"/>
    </p:embeddedFont>
    <p:embeddedFont>
      <p:font typeface="Calibri" panose="020F0502020204030204"/>
      <p:regular r:id="rId76"/>
      <p:bold r:id="rId77"/>
      <p:italic r:id="rId78"/>
      <p:boldItalic r:id="rId79"/>
    </p:embeddedFont>
    <p:embeddedFont>
      <p:font typeface="Tahoma" panose="020B0604030504040204" pitchFamily="34" charset="0"/>
      <p:regular r:id="rId80"/>
      <p:bold r:id="rId81"/>
    </p:embeddedFont>
    <p:embeddedFont>
      <p:font typeface="黑体" panose="02010609060101010101" pitchFamily="2" charset="-122"/>
      <p:regular r:id="rId8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58B525"/>
    <a:srgbClr val="FFFFFF"/>
    <a:srgbClr val="4AC529"/>
    <a:srgbClr val="00B050"/>
    <a:srgbClr val="3C89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56" autoAdjust="0"/>
    <p:restoredTop sz="87109" autoAdjust="0"/>
  </p:normalViewPr>
  <p:slideViewPr>
    <p:cSldViewPr>
      <p:cViewPr>
        <p:scale>
          <a:sx n="100" d="100"/>
          <a:sy n="100" d="100"/>
        </p:scale>
        <p:origin x="-1440" y="-852"/>
      </p:cViewPr>
      <p:guideLst>
        <p:guide orient="horz" pos="1606"/>
        <p:guide pos="2879"/>
      </p:guideLst>
    </p:cSldViewPr>
  </p:slideViewPr>
  <p:notesTextViewPr>
    <p:cViewPr>
      <p:scale>
        <a:sx n="100" d="100"/>
        <a:sy n="100" d="100"/>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2" Type="http://schemas.openxmlformats.org/officeDocument/2006/relationships/font" Target="fonts/font8.fntdata"/><Relationship Id="rId81" Type="http://schemas.openxmlformats.org/officeDocument/2006/relationships/font" Target="fonts/font7.fntdata"/><Relationship Id="rId80" Type="http://schemas.openxmlformats.org/officeDocument/2006/relationships/font" Target="fonts/font6.fntdata"/><Relationship Id="rId8" Type="http://schemas.openxmlformats.org/officeDocument/2006/relationships/slide" Target="slides/slide5.xml"/><Relationship Id="rId79" Type="http://schemas.openxmlformats.org/officeDocument/2006/relationships/font" Target="fonts/font5.fntdata"/><Relationship Id="rId78" Type="http://schemas.openxmlformats.org/officeDocument/2006/relationships/font" Target="fonts/font4.fntdata"/><Relationship Id="rId77" Type="http://schemas.openxmlformats.org/officeDocument/2006/relationships/font" Target="fonts/font3.fntdata"/><Relationship Id="rId76" Type="http://schemas.openxmlformats.org/officeDocument/2006/relationships/font" Target="fonts/font2.fntdata"/><Relationship Id="rId75" Type="http://schemas.openxmlformats.org/officeDocument/2006/relationships/font" Target="fonts/font1.fntdata"/><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7C12648-5A72-49D6-846E-777855B79455}" type="doc">
      <dgm:prSet loTypeId="urn:microsoft.com/office/officeart/2005/8/layout/radial4" loCatId="relationship" qsTypeId="urn:microsoft.com/office/officeart/2005/8/quickstyle/3d1" qsCatId="3D" csTypeId="urn:microsoft.com/office/officeart/2005/8/colors/colorful5" csCatId="colorful" phldr="1"/>
      <dgm:spPr/>
      <dgm:t>
        <a:bodyPr/>
        <a:lstStyle/>
        <a:p>
          <a:endParaRPr lang="zh-CN" altLang="en-US"/>
        </a:p>
      </dgm:t>
    </dgm:pt>
    <dgm:pt modelId="{B70EBE33-DA33-497A-A6AB-CD5CAFC1A1BE}">
      <dgm:prSet phldrT="[文本]"/>
      <dgm:spPr/>
      <dgm:t>
        <a:bodyPr/>
        <a:lstStyle/>
        <a:p>
          <a:r>
            <a:rPr lang="zh-CN" altLang="en-US" dirty="0"/>
            <a:t>难点</a:t>
          </a:r>
        </a:p>
      </dgm:t>
    </dgm:pt>
    <dgm:pt modelId="{A1576591-F0CE-4B31-828E-A1926C165686}" cxnId="{7F968D48-3F7B-4D07-9641-D17DF8129827}" type="parTrans">
      <dgm:prSet/>
      <dgm:spPr/>
      <dgm:t>
        <a:bodyPr/>
        <a:lstStyle/>
        <a:p>
          <a:endParaRPr lang="zh-CN" altLang="en-US"/>
        </a:p>
      </dgm:t>
    </dgm:pt>
    <dgm:pt modelId="{E56DBE4F-8293-4E63-9C3E-96D8B79CD4E7}" cxnId="{7F968D48-3F7B-4D07-9641-D17DF8129827}" type="sibTrans">
      <dgm:prSet/>
      <dgm:spPr/>
      <dgm:t>
        <a:bodyPr/>
        <a:lstStyle/>
        <a:p>
          <a:endParaRPr lang="zh-CN" altLang="en-US"/>
        </a:p>
      </dgm:t>
    </dgm:pt>
    <dgm:pt modelId="{8C9F1C5C-7C85-42D0-BA89-1585CE47F3E1}">
      <dgm:prSet phldrT="[文本]"/>
      <dgm:spPr/>
      <dgm:t>
        <a:bodyPr/>
        <a:lstStyle/>
        <a:p>
          <a:r>
            <a:rPr lang="zh-CN" altLang="en-US" dirty="0"/>
            <a:t>信息化程度低</a:t>
          </a:r>
        </a:p>
      </dgm:t>
    </dgm:pt>
    <dgm:pt modelId="{7B167009-1AD7-4701-8B61-A3598BD4828A}" cxnId="{CF13F77F-C64C-43C6-9F98-D5694BB9D42A}" type="parTrans">
      <dgm:prSet/>
      <dgm:spPr/>
      <dgm:t>
        <a:bodyPr/>
        <a:lstStyle/>
        <a:p>
          <a:endParaRPr lang="zh-CN" altLang="en-US"/>
        </a:p>
      </dgm:t>
    </dgm:pt>
    <dgm:pt modelId="{E3AEB102-86CD-47C7-A5BB-82915655C0AD}" cxnId="{CF13F77F-C64C-43C6-9F98-D5694BB9D42A}" type="sibTrans">
      <dgm:prSet/>
      <dgm:spPr/>
      <dgm:t>
        <a:bodyPr/>
        <a:lstStyle/>
        <a:p>
          <a:endParaRPr lang="zh-CN" altLang="en-US"/>
        </a:p>
      </dgm:t>
    </dgm:pt>
    <dgm:pt modelId="{FADA68E7-200F-4649-9006-A534105E89A0}">
      <dgm:prSet phldrT="[文本]"/>
      <dgm:spPr/>
      <dgm:t>
        <a:bodyPr/>
        <a:lstStyle/>
        <a:p>
          <a:r>
            <a:rPr lang="zh-CN" altLang="en-US" dirty="0"/>
            <a:t>重资产</a:t>
          </a:r>
          <a:endParaRPr lang="en-US" altLang="zh-CN" dirty="0"/>
        </a:p>
        <a:p>
          <a:r>
            <a:rPr lang="zh-CN" altLang="en-US" dirty="0"/>
            <a:t>投资大</a:t>
          </a:r>
        </a:p>
      </dgm:t>
    </dgm:pt>
    <dgm:pt modelId="{F947FABD-11DD-4396-A19A-480857DAFE8F}" cxnId="{CF15D129-84F1-4AAA-B974-C946395C6AFE}" type="parTrans">
      <dgm:prSet/>
      <dgm:spPr/>
      <dgm:t>
        <a:bodyPr/>
        <a:lstStyle/>
        <a:p>
          <a:endParaRPr lang="zh-CN" altLang="en-US"/>
        </a:p>
      </dgm:t>
    </dgm:pt>
    <dgm:pt modelId="{FFBCC3E6-DE28-488E-A386-A22743C4904A}" cxnId="{CF15D129-84F1-4AAA-B974-C946395C6AFE}" type="sibTrans">
      <dgm:prSet/>
      <dgm:spPr/>
      <dgm:t>
        <a:bodyPr/>
        <a:lstStyle/>
        <a:p>
          <a:endParaRPr lang="zh-CN" altLang="en-US"/>
        </a:p>
      </dgm:t>
    </dgm:pt>
    <dgm:pt modelId="{A0402858-5243-4B30-B875-51851ED838F9}">
      <dgm:prSet phldrT="[文本]"/>
      <dgm:spPr/>
      <dgm:t>
        <a:bodyPr/>
        <a:lstStyle/>
        <a:p>
          <a:r>
            <a:rPr lang="zh-CN" altLang="en-US" dirty="0"/>
            <a:t>室外作业监管困难</a:t>
          </a:r>
        </a:p>
      </dgm:t>
    </dgm:pt>
    <dgm:pt modelId="{BA030ADD-3F1E-4434-B7CD-E166D92BA761}" cxnId="{2185DECB-4F17-425E-A1BF-531B7A8419EA}" type="parTrans">
      <dgm:prSet/>
      <dgm:spPr/>
      <dgm:t>
        <a:bodyPr/>
        <a:lstStyle/>
        <a:p>
          <a:endParaRPr lang="zh-CN" altLang="en-US"/>
        </a:p>
      </dgm:t>
    </dgm:pt>
    <dgm:pt modelId="{C27AD447-BDB9-4341-8E25-E4591A14C4D8}" cxnId="{2185DECB-4F17-425E-A1BF-531B7A8419EA}" type="sibTrans">
      <dgm:prSet/>
      <dgm:spPr/>
      <dgm:t>
        <a:bodyPr/>
        <a:lstStyle/>
        <a:p>
          <a:endParaRPr lang="zh-CN" altLang="en-US"/>
        </a:p>
      </dgm:t>
    </dgm:pt>
    <dgm:pt modelId="{7BB22334-326B-406B-A23A-C128E2C4B1B0}" type="pres">
      <dgm:prSet presAssocID="{87C12648-5A72-49D6-846E-777855B79455}" presName="cycle" presStyleCnt="0">
        <dgm:presLayoutVars>
          <dgm:chMax val="1"/>
          <dgm:dir/>
          <dgm:animLvl val="ctr"/>
          <dgm:resizeHandles val="exact"/>
        </dgm:presLayoutVars>
      </dgm:prSet>
      <dgm:spPr/>
    </dgm:pt>
    <dgm:pt modelId="{7F927FA3-3920-4ECA-AA83-D343B249E0E7}" type="pres">
      <dgm:prSet presAssocID="{B70EBE33-DA33-497A-A6AB-CD5CAFC1A1BE}" presName="centerShape" presStyleLbl="node0" presStyleIdx="0" presStyleCnt="1"/>
      <dgm:spPr/>
    </dgm:pt>
    <dgm:pt modelId="{B5F847D8-4CD7-4A7A-89F5-CA372DEB8F01}" type="pres">
      <dgm:prSet presAssocID="{7B167009-1AD7-4701-8B61-A3598BD4828A}" presName="parTrans" presStyleLbl="bgSibTrans2D1" presStyleIdx="0" presStyleCnt="3"/>
      <dgm:spPr/>
    </dgm:pt>
    <dgm:pt modelId="{94497FBE-033B-42CC-88D9-ABD5066E938F}" type="pres">
      <dgm:prSet presAssocID="{8C9F1C5C-7C85-42D0-BA89-1585CE47F3E1}" presName="node" presStyleLbl="node1" presStyleIdx="0" presStyleCnt="3">
        <dgm:presLayoutVars>
          <dgm:bulletEnabled val="1"/>
        </dgm:presLayoutVars>
      </dgm:prSet>
      <dgm:spPr/>
    </dgm:pt>
    <dgm:pt modelId="{E257A222-FF72-4719-8151-224F9842E8D3}" type="pres">
      <dgm:prSet presAssocID="{F947FABD-11DD-4396-A19A-480857DAFE8F}" presName="parTrans" presStyleLbl="bgSibTrans2D1" presStyleIdx="1" presStyleCnt="3"/>
      <dgm:spPr/>
    </dgm:pt>
    <dgm:pt modelId="{71F50AAD-975C-4543-8DCC-2EAD826A32F0}" type="pres">
      <dgm:prSet presAssocID="{FADA68E7-200F-4649-9006-A534105E89A0}" presName="node" presStyleLbl="node1" presStyleIdx="1" presStyleCnt="3">
        <dgm:presLayoutVars>
          <dgm:bulletEnabled val="1"/>
        </dgm:presLayoutVars>
      </dgm:prSet>
      <dgm:spPr/>
    </dgm:pt>
    <dgm:pt modelId="{BD123A2E-1F3D-4407-8034-B0A28F47401F}" type="pres">
      <dgm:prSet presAssocID="{BA030ADD-3F1E-4434-B7CD-E166D92BA761}" presName="parTrans" presStyleLbl="bgSibTrans2D1" presStyleIdx="2" presStyleCnt="3"/>
      <dgm:spPr/>
    </dgm:pt>
    <dgm:pt modelId="{EA09BBE0-A740-4F58-88F7-942B7AE7C184}" type="pres">
      <dgm:prSet presAssocID="{A0402858-5243-4B30-B875-51851ED838F9}" presName="node" presStyleLbl="node1" presStyleIdx="2" presStyleCnt="3">
        <dgm:presLayoutVars>
          <dgm:bulletEnabled val="1"/>
        </dgm:presLayoutVars>
      </dgm:prSet>
      <dgm:spPr/>
    </dgm:pt>
  </dgm:ptLst>
  <dgm:cxnLst>
    <dgm:cxn modelId="{ACFE7B0C-9D20-448A-A5DB-3D761FC022B3}" type="presOf" srcId="{7B167009-1AD7-4701-8B61-A3598BD4828A}" destId="{B5F847D8-4CD7-4A7A-89F5-CA372DEB8F01}" srcOrd="0" destOrd="0" presId="urn:microsoft.com/office/officeart/2005/8/layout/radial4"/>
    <dgm:cxn modelId="{D9EB4429-CA11-4791-B761-BE4D711BAF4E}" type="presOf" srcId="{A0402858-5243-4B30-B875-51851ED838F9}" destId="{EA09BBE0-A740-4F58-88F7-942B7AE7C184}" srcOrd="0" destOrd="0" presId="urn:microsoft.com/office/officeart/2005/8/layout/radial4"/>
    <dgm:cxn modelId="{CF15D129-84F1-4AAA-B974-C946395C6AFE}" srcId="{B70EBE33-DA33-497A-A6AB-CD5CAFC1A1BE}" destId="{FADA68E7-200F-4649-9006-A534105E89A0}" srcOrd="1" destOrd="0" parTransId="{F947FABD-11DD-4396-A19A-480857DAFE8F}" sibTransId="{FFBCC3E6-DE28-488E-A386-A22743C4904A}"/>
    <dgm:cxn modelId="{13DB3634-3675-4938-836D-71B7EE7C1ECE}" type="presOf" srcId="{BA030ADD-3F1E-4434-B7CD-E166D92BA761}" destId="{BD123A2E-1F3D-4407-8034-B0A28F47401F}" srcOrd="0" destOrd="0" presId="urn:microsoft.com/office/officeart/2005/8/layout/radial4"/>
    <dgm:cxn modelId="{F6F71A37-B1FC-40C0-9176-0BA4C07518BE}" type="presOf" srcId="{FADA68E7-200F-4649-9006-A534105E89A0}" destId="{71F50AAD-975C-4543-8DCC-2EAD826A32F0}" srcOrd="0" destOrd="0" presId="urn:microsoft.com/office/officeart/2005/8/layout/radial4"/>
    <dgm:cxn modelId="{7F968D48-3F7B-4D07-9641-D17DF8129827}" srcId="{87C12648-5A72-49D6-846E-777855B79455}" destId="{B70EBE33-DA33-497A-A6AB-CD5CAFC1A1BE}" srcOrd="0" destOrd="0" parTransId="{A1576591-F0CE-4B31-828E-A1926C165686}" sibTransId="{E56DBE4F-8293-4E63-9C3E-96D8B79CD4E7}"/>
    <dgm:cxn modelId="{E5DDC151-9339-4300-9E87-F70C3EFD8032}" type="presOf" srcId="{F947FABD-11DD-4396-A19A-480857DAFE8F}" destId="{E257A222-FF72-4719-8151-224F9842E8D3}" srcOrd="0" destOrd="0" presId="urn:microsoft.com/office/officeart/2005/8/layout/radial4"/>
    <dgm:cxn modelId="{CF13F77F-C64C-43C6-9F98-D5694BB9D42A}" srcId="{B70EBE33-DA33-497A-A6AB-CD5CAFC1A1BE}" destId="{8C9F1C5C-7C85-42D0-BA89-1585CE47F3E1}" srcOrd="0" destOrd="0" parTransId="{7B167009-1AD7-4701-8B61-A3598BD4828A}" sibTransId="{E3AEB102-86CD-47C7-A5BB-82915655C0AD}"/>
    <dgm:cxn modelId="{508B0480-52E4-413E-AEAF-6B160DA1578A}" type="presOf" srcId="{B70EBE33-DA33-497A-A6AB-CD5CAFC1A1BE}" destId="{7F927FA3-3920-4ECA-AA83-D343B249E0E7}" srcOrd="0" destOrd="0" presId="urn:microsoft.com/office/officeart/2005/8/layout/radial4"/>
    <dgm:cxn modelId="{D84DD8B7-6E53-4607-8F3C-4F9BE0A5DFCA}" type="presOf" srcId="{8C9F1C5C-7C85-42D0-BA89-1585CE47F3E1}" destId="{94497FBE-033B-42CC-88D9-ABD5066E938F}" srcOrd="0" destOrd="0" presId="urn:microsoft.com/office/officeart/2005/8/layout/radial4"/>
    <dgm:cxn modelId="{2185DECB-4F17-425E-A1BF-531B7A8419EA}" srcId="{B70EBE33-DA33-497A-A6AB-CD5CAFC1A1BE}" destId="{A0402858-5243-4B30-B875-51851ED838F9}" srcOrd="2" destOrd="0" parTransId="{BA030ADD-3F1E-4434-B7CD-E166D92BA761}" sibTransId="{C27AD447-BDB9-4341-8E25-E4591A14C4D8}"/>
    <dgm:cxn modelId="{EC6286DF-A2D3-48C6-8B16-E11F5CD509A4}" type="presOf" srcId="{87C12648-5A72-49D6-846E-777855B79455}" destId="{7BB22334-326B-406B-A23A-C128E2C4B1B0}" srcOrd="0" destOrd="0" presId="urn:microsoft.com/office/officeart/2005/8/layout/radial4"/>
    <dgm:cxn modelId="{2CA21124-55D3-4EB4-BA5D-6250EE6EB026}" type="presParOf" srcId="{7BB22334-326B-406B-A23A-C128E2C4B1B0}" destId="{7F927FA3-3920-4ECA-AA83-D343B249E0E7}" srcOrd="0" destOrd="0" presId="urn:microsoft.com/office/officeart/2005/8/layout/radial4"/>
    <dgm:cxn modelId="{E0C076E2-E7FF-436A-9EBC-903C3ECDD3C0}" type="presParOf" srcId="{7BB22334-326B-406B-A23A-C128E2C4B1B0}" destId="{B5F847D8-4CD7-4A7A-89F5-CA372DEB8F01}" srcOrd="1" destOrd="0" presId="urn:microsoft.com/office/officeart/2005/8/layout/radial4"/>
    <dgm:cxn modelId="{ADE881DF-2362-4AF4-B80D-3F30748FD5AC}" type="presParOf" srcId="{7BB22334-326B-406B-A23A-C128E2C4B1B0}" destId="{94497FBE-033B-42CC-88D9-ABD5066E938F}" srcOrd="2" destOrd="0" presId="urn:microsoft.com/office/officeart/2005/8/layout/radial4"/>
    <dgm:cxn modelId="{52EE1BAB-A7D2-427E-8D76-7DD945F93B05}" type="presParOf" srcId="{7BB22334-326B-406B-A23A-C128E2C4B1B0}" destId="{E257A222-FF72-4719-8151-224F9842E8D3}" srcOrd="3" destOrd="0" presId="urn:microsoft.com/office/officeart/2005/8/layout/radial4"/>
    <dgm:cxn modelId="{2C43B46D-7C44-41AD-ACCA-87A876194459}" type="presParOf" srcId="{7BB22334-326B-406B-A23A-C128E2C4B1B0}" destId="{71F50AAD-975C-4543-8DCC-2EAD826A32F0}" srcOrd="4" destOrd="0" presId="urn:microsoft.com/office/officeart/2005/8/layout/radial4"/>
    <dgm:cxn modelId="{99D7BEAE-0F37-4812-9088-29ABBFA51B10}" type="presParOf" srcId="{7BB22334-326B-406B-A23A-C128E2C4B1B0}" destId="{BD123A2E-1F3D-4407-8034-B0A28F47401F}" srcOrd="5" destOrd="0" presId="urn:microsoft.com/office/officeart/2005/8/layout/radial4"/>
    <dgm:cxn modelId="{25A1A93B-5604-483E-8D53-4AC5B022537A}" type="presParOf" srcId="{7BB22334-326B-406B-A23A-C128E2C4B1B0}" destId="{EA09BBE0-A740-4F58-88F7-942B7AE7C184}"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927FA3-3920-4ECA-AA83-D343B249E0E7}">
      <dsp:nvSpPr>
        <dsp:cNvPr id="0" name=""/>
        <dsp:cNvSpPr/>
      </dsp:nvSpPr>
      <dsp:spPr>
        <a:xfrm>
          <a:off x="2894976" y="1365367"/>
          <a:ext cx="1146799" cy="1146799"/>
        </a:xfrm>
        <a:prstGeom prst="ellipse">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zh-CN" altLang="en-US" sz="3000" kern="1200" dirty="0"/>
            <a:t>难点</a:t>
          </a:r>
        </a:p>
      </dsp:txBody>
      <dsp:txXfrm>
        <a:off x="3062921" y="1533312"/>
        <a:ext cx="810909" cy="810909"/>
      </dsp:txXfrm>
    </dsp:sp>
    <dsp:sp modelId="{B5F847D8-4CD7-4A7A-89F5-CA372DEB8F01}">
      <dsp:nvSpPr>
        <dsp:cNvPr id="0" name=""/>
        <dsp:cNvSpPr/>
      </dsp:nvSpPr>
      <dsp:spPr>
        <a:xfrm rot="12900000">
          <a:off x="2157913" y="1165251"/>
          <a:ext cx="878307" cy="326837"/>
        </a:xfrm>
        <a:prstGeom prst="leftArrow">
          <a:avLst>
            <a:gd name="adj1" fmla="val 60000"/>
            <a:gd name="adj2" fmla="val 5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94497FBE-033B-42CC-88D9-ABD5066E938F}">
      <dsp:nvSpPr>
        <dsp:cNvPr id="0" name=""/>
        <dsp:cNvSpPr/>
      </dsp:nvSpPr>
      <dsp:spPr>
        <a:xfrm>
          <a:off x="1692604" y="640998"/>
          <a:ext cx="1089459" cy="871567"/>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信息化程度低</a:t>
          </a:r>
        </a:p>
      </dsp:txBody>
      <dsp:txXfrm>
        <a:off x="1718131" y="666525"/>
        <a:ext cx="1038405" cy="820513"/>
      </dsp:txXfrm>
    </dsp:sp>
    <dsp:sp modelId="{E257A222-FF72-4719-8151-224F9842E8D3}">
      <dsp:nvSpPr>
        <dsp:cNvPr id="0" name=""/>
        <dsp:cNvSpPr/>
      </dsp:nvSpPr>
      <dsp:spPr>
        <a:xfrm rot="16200000">
          <a:off x="3029222" y="711676"/>
          <a:ext cx="878307" cy="326837"/>
        </a:xfrm>
        <a:prstGeom prst="leftArrow">
          <a:avLst>
            <a:gd name="adj1" fmla="val 60000"/>
            <a:gd name="adj2" fmla="val 50000"/>
          </a:avLst>
        </a:prstGeom>
        <a:gradFill rotWithShape="0">
          <a:gsLst>
            <a:gs pos="0">
              <a:schemeClr val="accent5">
                <a:hueOff val="-6490031"/>
                <a:satOff val="3463"/>
                <a:lumOff val="-15098"/>
                <a:alphaOff val="0"/>
                <a:shade val="51000"/>
                <a:satMod val="130000"/>
              </a:schemeClr>
            </a:gs>
            <a:gs pos="80000">
              <a:schemeClr val="accent5">
                <a:hueOff val="-6490031"/>
                <a:satOff val="3463"/>
                <a:lumOff val="-15098"/>
                <a:alphaOff val="0"/>
                <a:shade val="93000"/>
                <a:satMod val="130000"/>
              </a:schemeClr>
            </a:gs>
            <a:gs pos="100000">
              <a:schemeClr val="accent5">
                <a:hueOff val="-6490031"/>
                <a:satOff val="3463"/>
                <a:lumOff val="-150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71F50AAD-975C-4543-8DCC-2EAD826A32F0}">
      <dsp:nvSpPr>
        <dsp:cNvPr id="0" name=""/>
        <dsp:cNvSpPr/>
      </dsp:nvSpPr>
      <dsp:spPr>
        <a:xfrm>
          <a:off x="2923646" y="158"/>
          <a:ext cx="1089459" cy="871567"/>
        </a:xfrm>
        <a:prstGeom prst="roundRect">
          <a:avLst>
            <a:gd name="adj" fmla="val 10000"/>
          </a:avLst>
        </a:prstGeom>
        <a:gradFill rotWithShape="0">
          <a:gsLst>
            <a:gs pos="0">
              <a:schemeClr val="accent5">
                <a:hueOff val="-6490031"/>
                <a:satOff val="3463"/>
                <a:lumOff val="-15098"/>
                <a:alphaOff val="0"/>
                <a:shade val="51000"/>
                <a:satMod val="130000"/>
              </a:schemeClr>
            </a:gs>
            <a:gs pos="80000">
              <a:schemeClr val="accent5">
                <a:hueOff val="-6490031"/>
                <a:satOff val="3463"/>
                <a:lumOff val="-15098"/>
                <a:alphaOff val="0"/>
                <a:shade val="93000"/>
                <a:satMod val="130000"/>
              </a:schemeClr>
            </a:gs>
            <a:gs pos="100000">
              <a:schemeClr val="accent5">
                <a:hueOff val="-6490031"/>
                <a:satOff val="3463"/>
                <a:lumOff val="-15098"/>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重资产</a:t>
          </a:r>
          <a:endParaRPr lang="en-US" altLang="zh-CN" sz="1900" kern="1200" dirty="0"/>
        </a:p>
        <a:p>
          <a:pPr marL="0" lvl="0" indent="0" algn="ctr" defTabSz="844550">
            <a:lnSpc>
              <a:spcPct val="90000"/>
            </a:lnSpc>
            <a:spcBef>
              <a:spcPct val="0"/>
            </a:spcBef>
            <a:spcAft>
              <a:spcPct val="35000"/>
            </a:spcAft>
            <a:buNone/>
          </a:pPr>
          <a:r>
            <a:rPr lang="zh-CN" altLang="en-US" sz="1900" kern="1200" dirty="0"/>
            <a:t>投资大</a:t>
          </a:r>
        </a:p>
      </dsp:txBody>
      <dsp:txXfrm>
        <a:off x="2949173" y="25685"/>
        <a:ext cx="1038405" cy="820513"/>
      </dsp:txXfrm>
    </dsp:sp>
    <dsp:sp modelId="{BD123A2E-1F3D-4407-8034-B0A28F47401F}">
      <dsp:nvSpPr>
        <dsp:cNvPr id="0" name=""/>
        <dsp:cNvSpPr/>
      </dsp:nvSpPr>
      <dsp:spPr>
        <a:xfrm rot="19500000">
          <a:off x="3900531" y="1165251"/>
          <a:ext cx="878307" cy="326837"/>
        </a:xfrm>
        <a:prstGeom prst="leftArrow">
          <a:avLst>
            <a:gd name="adj1" fmla="val 60000"/>
            <a:gd name="adj2" fmla="val 50000"/>
          </a:avLst>
        </a:prstGeom>
        <a:gradFill rotWithShape="0">
          <a:gsLst>
            <a:gs pos="0">
              <a:schemeClr val="accent5">
                <a:hueOff val="-12980063"/>
                <a:satOff val="6926"/>
                <a:lumOff val="-30196"/>
                <a:alphaOff val="0"/>
                <a:shade val="51000"/>
                <a:satMod val="130000"/>
              </a:schemeClr>
            </a:gs>
            <a:gs pos="80000">
              <a:schemeClr val="accent5">
                <a:hueOff val="-12980063"/>
                <a:satOff val="6926"/>
                <a:lumOff val="-30196"/>
                <a:alphaOff val="0"/>
                <a:shade val="93000"/>
                <a:satMod val="130000"/>
              </a:schemeClr>
            </a:gs>
            <a:gs pos="100000">
              <a:schemeClr val="accent5">
                <a:hueOff val="-12980063"/>
                <a:satOff val="6926"/>
                <a:lumOff val="-301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1905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EA09BBE0-A740-4F58-88F7-942B7AE7C184}">
      <dsp:nvSpPr>
        <dsp:cNvPr id="0" name=""/>
        <dsp:cNvSpPr/>
      </dsp:nvSpPr>
      <dsp:spPr>
        <a:xfrm>
          <a:off x="4154689" y="640998"/>
          <a:ext cx="1089459" cy="871567"/>
        </a:xfrm>
        <a:prstGeom prst="roundRect">
          <a:avLst>
            <a:gd name="adj" fmla="val 10000"/>
          </a:avLst>
        </a:prstGeom>
        <a:gradFill rotWithShape="0">
          <a:gsLst>
            <a:gs pos="0">
              <a:schemeClr val="accent5">
                <a:hueOff val="-12980063"/>
                <a:satOff val="6926"/>
                <a:lumOff val="-30196"/>
                <a:alphaOff val="0"/>
                <a:shade val="51000"/>
                <a:satMod val="130000"/>
              </a:schemeClr>
            </a:gs>
            <a:gs pos="80000">
              <a:schemeClr val="accent5">
                <a:hueOff val="-12980063"/>
                <a:satOff val="6926"/>
                <a:lumOff val="-30196"/>
                <a:alphaOff val="0"/>
                <a:shade val="93000"/>
                <a:satMod val="130000"/>
              </a:schemeClr>
            </a:gs>
            <a:gs pos="100000">
              <a:schemeClr val="accent5">
                <a:hueOff val="-12980063"/>
                <a:satOff val="6926"/>
                <a:lumOff val="-3019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6195" tIns="36195" rIns="36195" bIns="36195" numCol="1" spcCol="1270" anchor="ctr" anchorCtr="0">
          <a:noAutofit/>
        </a:bodyPr>
        <a:lstStyle/>
        <a:p>
          <a:pPr marL="0" lvl="0" indent="0" algn="ctr" defTabSz="844550">
            <a:lnSpc>
              <a:spcPct val="90000"/>
            </a:lnSpc>
            <a:spcBef>
              <a:spcPct val="0"/>
            </a:spcBef>
            <a:spcAft>
              <a:spcPct val="35000"/>
            </a:spcAft>
            <a:buNone/>
          </a:pPr>
          <a:r>
            <a:rPr lang="zh-CN" altLang="en-US" sz="1900" kern="1200" dirty="0"/>
            <a:t>室外作业监管困难</a:t>
          </a:r>
        </a:p>
      </dsp:txBody>
      <dsp:txXfrm>
        <a:off x="4180216" y="666525"/>
        <a:ext cx="1038405" cy="820513"/>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93A4F09-C816-46EA-8643-332589F14E0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676CE9B-81DC-4E2A-9C67-CE0D35C83A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业监察和作业规划对应，分为人员保洁监察，机械保洁监察和垃圾收运监察。另外，平台可接入重要环卫设施（如中转站等）的实时视频信息。可以在地图上面实时看到人员，车辆的位置，并且能够查看历史轨迹。并且能够查看车辆运行的实时视频。</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676CE9B-81DC-4E2A-9C67-CE0D35C83AA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p:cNvSpPr>
            <a:spLocks noGrp="1"/>
          </p:cNvSpPr>
          <p:nvPr>
            <p:ph type="title"/>
          </p:nvPr>
        </p:nvSpPr>
        <p:spPr>
          <a:xfrm>
            <a:off x="906977" y="267494"/>
            <a:ext cx="5897272" cy="330507"/>
          </a:xfrm>
          <a:prstGeom prst="rect">
            <a:avLst/>
          </a:prstGeom>
        </p:spPr>
        <p:txBody>
          <a:bodyPr vert="horz" lIns="68580" tIns="34290" rIns="68580" bIns="34290" rtlCol="0" anchor="ctr">
            <a:noAutofit/>
          </a:bodyPr>
          <a:lstStyle>
            <a:lvl1pPr algn="l">
              <a:defRPr lang="zh-CN" altLang="en-US" sz="2200" b="0" i="0" baseline="0" dirty="0">
                <a:solidFill>
                  <a:srgbClr val="0070C0"/>
                </a:solidFill>
                <a:effectLst/>
                <a:latin typeface="微软雅黑" panose="020B0503020204020204" pitchFamily="34" charset="-122"/>
                <a:ea typeface="微软雅黑" panose="020B0503020204020204" pitchFamily="34" charset="-122"/>
              </a:defRPr>
            </a:lvl1pPr>
          </a:lstStyle>
          <a:p>
            <a:pPr lvl="0" defTabSz="514350">
              <a:lnSpc>
                <a:spcPct val="90000"/>
              </a:lnSpc>
            </a:pPr>
            <a:r>
              <a:rPr lang="zh-CN" altLang="en-US" dirty="0"/>
              <a:t>单击此处编辑母版标题样式</a:t>
            </a:r>
            <a:endParaRPr lang="zh-CN" altLang="en-US" dirty="0"/>
          </a:p>
        </p:txBody>
      </p:sp>
      <p:cxnSp>
        <p:nvCxnSpPr>
          <p:cNvPr id="12" name="直接连接符 11"/>
          <p:cNvCxnSpPr/>
          <p:nvPr/>
        </p:nvCxnSpPr>
        <p:spPr>
          <a:xfrm>
            <a:off x="952500" y="669397"/>
            <a:ext cx="8191500" cy="0"/>
          </a:xfrm>
          <a:prstGeom prst="line">
            <a:avLst/>
          </a:prstGeom>
          <a:ln w="9525" cmpd="sng">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0" name="圆角矩形 19"/>
          <p:cNvSpPr/>
          <p:nvPr userDrawn="1"/>
        </p:nvSpPr>
        <p:spPr>
          <a:xfrm rot="18900000">
            <a:off x="408025" y="277237"/>
            <a:ext cx="297244" cy="297244"/>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圆角矩形 20"/>
          <p:cNvSpPr/>
          <p:nvPr userDrawn="1"/>
        </p:nvSpPr>
        <p:spPr>
          <a:xfrm rot="18900000">
            <a:off x="526195" y="277237"/>
            <a:ext cx="297244" cy="2972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13224" y="123478"/>
            <a:ext cx="368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500" fill="hold"/>
                                        <p:tgtEl>
                                          <p:spTgt spid="21"/>
                                        </p:tgtEl>
                                        <p:attrNameLst>
                                          <p:attrName>ppt_x</p:attrName>
                                        </p:attrNameLst>
                                      </p:cBhvr>
                                      <p:tavLst>
                                        <p:tav tm="0">
                                          <p:val>
                                            <p:strVal val="0-#ppt_w/2"/>
                                          </p:val>
                                        </p:tav>
                                        <p:tav tm="100000">
                                          <p:val>
                                            <p:strVal val="#ppt_x"/>
                                          </p:val>
                                        </p:tav>
                                      </p:tavLst>
                                    </p:anim>
                                    <p:anim calcmode="lin" valueType="num">
                                      <p:cBhvr additive="base">
                                        <p:cTn id="13" dur="500" fill="hold"/>
                                        <p:tgtEl>
                                          <p:spTgt spid="21"/>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1000"/>
                                        <p:tgtEl>
                                          <p:spTgt spid="2"/>
                                        </p:tgtEl>
                                      </p:cBhvr>
                                    </p:animEffect>
                                  </p:childTnLst>
                                </p:cTn>
                              </p:par>
                            </p:childTnLst>
                          </p:cTn>
                        </p:par>
                        <p:par>
                          <p:cTn id="18" fill="hold">
                            <p:stCondLst>
                              <p:cond delay="2000"/>
                            </p:stCondLst>
                            <p:childTnLst>
                              <p:par>
                                <p:cTn id="19" presetID="22" presetClass="entr" presetSubtype="8" fill="hold"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0" grpId="0" animBg="1"/>
      <p:bldP spid="21"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457200" y="4772508"/>
            <a:ext cx="2133600" cy="273844"/>
          </a:xfrm>
          <a:prstGeom prst="rect">
            <a:avLst/>
          </a:prstGeom>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a:xfrm>
            <a:off x="3086690" y="4772508"/>
            <a:ext cx="2895600" cy="273844"/>
          </a:xfrm>
          <a:prstGeom prst="rect">
            <a:avLst/>
          </a:prstGeom>
        </p:spPr>
        <p:txBody>
          <a:bodyPr vert="horz" lIns="76618" tIns="38309" rIns="76618" bIns="38309" rtlCol="0" anchor="ctr"/>
          <a:lstStyle>
            <a:lvl1pPr>
              <a:defRPr lang="en-US" altLang="zh-CN" smtClean="0">
                <a:solidFill>
                  <a:prstClr val="white">
                    <a:lumMod val="65000"/>
                  </a:prstClr>
                </a:solidFill>
                <a:latin typeface="Calibri" panose="020F0502020204030204"/>
              </a:defRPr>
            </a:lvl1pPr>
          </a:lstStyle>
          <a:p>
            <a:endParaRPr lang="zh-CN" altLang="en-US"/>
          </a:p>
        </p:txBody>
      </p:sp>
      <p:sp>
        <p:nvSpPr>
          <p:cNvPr id="22" name="灯片编号占位符 4"/>
          <p:cNvSpPr>
            <a:spLocks noGrp="1"/>
          </p:cNvSpPr>
          <p:nvPr>
            <p:ph type="sldNum" sz="quarter" idx="12"/>
          </p:nvPr>
        </p:nvSpPr>
        <p:spPr>
          <a:xfrm>
            <a:off x="6948573" y="4763842"/>
            <a:ext cx="1388046" cy="282500"/>
          </a:xfrm>
          <a:prstGeom prst="rect">
            <a:avLst/>
          </a:prstGeom>
        </p:spPr>
        <p:txBody>
          <a:bodyPr vert="horz" lIns="102156" tIns="51076" rIns="102156" bIns="51076" rtlCol="0" anchor="ctr"/>
          <a:lstStyle>
            <a:lvl1pPr algn="r">
              <a:defRPr lang="zh-CN" altLang="en-US" smtClean="0"/>
            </a:lvl1pPr>
          </a:lstStyle>
          <a:p>
            <a:fld id="{0C913308-F349-4B6D-A68A-DD1791B4A57B}" type="slidenum">
              <a:rPr lang="zh-CN" altLang="en-US" smtClean="0"/>
            </a:fld>
            <a:endParaRPr lang="zh-CN" altLang="en-US"/>
          </a:p>
        </p:txBody>
      </p:sp>
      <p:sp>
        <p:nvSpPr>
          <p:cNvPr id="5" name="矩形 4"/>
          <p:cNvSpPr/>
          <p:nvPr userDrawn="1"/>
        </p:nvSpPr>
        <p:spPr>
          <a:xfrm>
            <a:off x="482552" y="-9524"/>
            <a:ext cx="1425152" cy="69954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endParaRPr lang="zh-CN" altLang="en-US" sz="3600" b="1" dirty="0">
              <a:latin typeface="微软雅黑" panose="020B0503020204020204" pitchFamily="34" charset="-122"/>
              <a:ea typeface="微软雅黑" panose="020B0503020204020204" pitchFamily="34" charset="-122"/>
            </a:endParaRPr>
          </a:p>
        </p:txBody>
      </p:sp>
      <p:sp>
        <p:nvSpPr>
          <p:cNvPr id="6" name="矩形 5"/>
          <p:cNvSpPr/>
          <p:nvPr userDrawn="1"/>
        </p:nvSpPr>
        <p:spPr>
          <a:xfrm>
            <a:off x="6647" y="4594820"/>
            <a:ext cx="9137353" cy="548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endParaRPr lang="zh-CN" altLang="en-US" sz="3600" b="1" dirty="0">
              <a:latin typeface="微软雅黑" panose="020B0503020204020204" pitchFamily="34" charset="-122"/>
              <a:ea typeface="微软雅黑" panose="020B0503020204020204" pitchFamily="34" charset="-122"/>
            </a:endParaRPr>
          </a:p>
        </p:txBody>
      </p:sp>
      <p:pic>
        <p:nvPicPr>
          <p:cNvPr id="7" name="Picture 1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327650" y="4582194"/>
            <a:ext cx="38163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矩形 6"/>
          <p:cNvSpPr/>
          <p:nvPr userDrawn="1"/>
        </p:nvSpPr>
        <p:spPr>
          <a:xfrm>
            <a:off x="0" y="-20538"/>
            <a:ext cx="9144000" cy="51640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xStyles>
    <p:titleStyle>
      <a:lvl1pPr algn="ctr" defTabSz="1022985" rtl="0" eaLnBrk="1" latinLnBrk="0" hangingPunct="1">
        <a:spcBef>
          <a:spcPct val="0"/>
        </a:spcBef>
        <a:buNone/>
        <a:defRPr sz="5000" kern="1200">
          <a:solidFill>
            <a:schemeClr val="tx1"/>
          </a:solidFill>
          <a:latin typeface="+mj-lt"/>
          <a:ea typeface="+mj-ea"/>
          <a:cs typeface="+mj-cs"/>
        </a:defRPr>
      </a:lvl1pPr>
    </p:titleStyle>
    <p:bodyStyle>
      <a:lvl1pPr marL="383540" indent="-383540" algn="l" defTabSz="1022985" rtl="0" eaLnBrk="1" latinLnBrk="0" hangingPunct="1">
        <a:spcBef>
          <a:spcPct val="20000"/>
        </a:spcBef>
        <a:buFont typeface="Arial" panose="020B0604020202020204" pitchFamily="34" charset="0"/>
        <a:buChar char="•"/>
        <a:defRPr sz="3600" kern="1200">
          <a:solidFill>
            <a:schemeClr val="tx1"/>
          </a:solidFill>
          <a:latin typeface="+mn-lt"/>
          <a:ea typeface="+mn-ea"/>
          <a:cs typeface="+mn-cs"/>
        </a:defRPr>
      </a:lvl1pPr>
      <a:lvl2pPr marL="831215" indent="-320040" algn="l" defTabSz="1022985" rtl="0" eaLnBrk="1" latinLnBrk="0" hangingPunct="1">
        <a:spcBef>
          <a:spcPct val="20000"/>
        </a:spcBef>
        <a:buFont typeface="Arial" panose="020B0604020202020204" pitchFamily="34" charset="0"/>
        <a:buChar char="–"/>
        <a:defRPr sz="3100" kern="1200">
          <a:solidFill>
            <a:schemeClr val="tx1"/>
          </a:solidFill>
          <a:latin typeface="+mn-lt"/>
          <a:ea typeface="+mn-ea"/>
          <a:cs typeface="+mn-cs"/>
        </a:defRPr>
      </a:lvl2pPr>
      <a:lvl3pPr marL="1278890" indent="-255905" algn="l" defTabSz="1022985"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3pPr>
      <a:lvl4pPr marL="1790700"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4pPr>
      <a:lvl5pPr marL="2302510"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5pPr>
      <a:lvl6pPr marL="281368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6pPr>
      <a:lvl7pPr marL="332549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7pPr>
      <a:lvl8pPr marL="383730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8pPr>
      <a:lvl9pPr marL="4349115" indent="-255905" algn="l" defTabSz="1022985" rtl="0" eaLnBrk="1" latinLnBrk="0" hangingPunct="1">
        <a:spcBef>
          <a:spcPct val="20000"/>
        </a:spcBef>
        <a:buFont typeface="Arial" panose="020B0604020202020204" pitchFamily="34" charset="0"/>
        <a:buChar char="•"/>
        <a:defRPr sz="2300" kern="1200">
          <a:solidFill>
            <a:schemeClr val="tx1"/>
          </a:solidFill>
          <a:latin typeface="+mn-lt"/>
          <a:ea typeface="+mn-ea"/>
          <a:cs typeface="+mn-cs"/>
        </a:defRPr>
      </a:lvl9pPr>
    </p:bodyStyle>
    <p:otherStyle>
      <a:defPPr>
        <a:defRPr lang="zh-CN"/>
      </a:defPPr>
      <a:lvl1pPr marL="0" algn="l" defTabSz="1022985" rtl="0" eaLnBrk="1" latinLnBrk="0" hangingPunct="1">
        <a:defRPr sz="2000" kern="1200">
          <a:solidFill>
            <a:schemeClr val="tx1"/>
          </a:solidFill>
          <a:latin typeface="+mn-lt"/>
          <a:ea typeface="+mn-ea"/>
          <a:cs typeface="+mn-cs"/>
        </a:defRPr>
      </a:lvl1pPr>
      <a:lvl2pPr marL="511810" algn="l" defTabSz="1022985" rtl="0" eaLnBrk="1" latinLnBrk="0" hangingPunct="1">
        <a:defRPr sz="2000" kern="1200">
          <a:solidFill>
            <a:schemeClr val="tx1"/>
          </a:solidFill>
          <a:latin typeface="+mn-lt"/>
          <a:ea typeface="+mn-ea"/>
          <a:cs typeface="+mn-cs"/>
        </a:defRPr>
      </a:lvl2pPr>
      <a:lvl3pPr marL="1022985" algn="l" defTabSz="1022985" rtl="0" eaLnBrk="1" latinLnBrk="0" hangingPunct="1">
        <a:defRPr sz="2000" kern="1200">
          <a:solidFill>
            <a:schemeClr val="tx1"/>
          </a:solidFill>
          <a:latin typeface="+mn-lt"/>
          <a:ea typeface="+mn-ea"/>
          <a:cs typeface="+mn-cs"/>
        </a:defRPr>
      </a:lvl3pPr>
      <a:lvl4pPr marL="1534795" algn="l" defTabSz="1022985" rtl="0" eaLnBrk="1" latinLnBrk="0" hangingPunct="1">
        <a:defRPr sz="2000" kern="1200">
          <a:solidFill>
            <a:schemeClr val="tx1"/>
          </a:solidFill>
          <a:latin typeface="+mn-lt"/>
          <a:ea typeface="+mn-ea"/>
          <a:cs typeface="+mn-cs"/>
        </a:defRPr>
      </a:lvl4pPr>
      <a:lvl5pPr marL="2046605" algn="l" defTabSz="1022985" rtl="0" eaLnBrk="1" latinLnBrk="0" hangingPunct="1">
        <a:defRPr sz="2000" kern="1200">
          <a:solidFill>
            <a:schemeClr val="tx1"/>
          </a:solidFill>
          <a:latin typeface="+mn-lt"/>
          <a:ea typeface="+mn-ea"/>
          <a:cs typeface="+mn-cs"/>
        </a:defRPr>
      </a:lvl5pPr>
      <a:lvl6pPr marL="2558415" algn="l" defTabSz="1022985" rtl="0" eaLnBrk="1" latinLnBrk="0" hangingPunct="1">
        <a:defRPr sz="2000" kern="1200">
          <a:solidFill>
            <a:schemeClr val="tx1"/>
          </a:solidFill>
          <a:latin typeface="+mn-lt"/>
          <a:ea typeface="+mn-ea"/>
          <a:cs typeface="+mn-cs"/>
        </a:defRPr>
      </a:lvl6pPr>
      <a:lvl7pPr marL="3069590" algn="l" defTabSz="1022985" rtl="0" eaLnBrk="1" latinLnBrk="0" hangingPunct="1">
        <a:defRPr sz="2000" kern="1200">
          <a:solidFill>
            <a:schemeClr val="tx1"/>
          </a:solidFill>
          <a:latin typeface="+mn-lt"/>
          <a:ea typeface="+mn-ea"/>
          <a:cs typeface="+mn-cs"/>
        </a:defRPr>
      </a:lvl7pPr>
      <a:lvl8pPr marL="3581400" algn="l" defTabSz="1022985" rtl="0" eaLnBrk="1" latinLnBrk="0" hangingPunct="1">
        <a:defRPr sz="2000" kern="1200">
          <a:solidFill>
            <a:schemeClr val="tx1"/>
          </a:solidFill>
          <a:latin typeface="+mn-lt"/>
          <a:ea typeface="+mn-ea"/>
          <a:cs typeface="+mn-cs"/>
        </a:defRPr>
      </a:lvl8pPr>
      <a:lvl9pPr marL="4093210" algn="l" defTabSz="1022985"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1.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emf"/></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2.png"/><Relationship Id="rId1" Type="http://schemas.openxmlformats.org/officeDocument/2006/relationships/image" Target="../media/image31.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openxmlformats.org/officeDocument/2006/relationships/image" Target="../media/image4.pn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5.png"/><Relationship Id="rId1" Type="http://schemas.openxmlformats.org/officeDocument/2006/relationships/image" Target="../media/image4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1.png"/></Relationships>
</file>

<file path=ppt/slides/_rels/slide58.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70.png"/><Relationship Id="rId7" Type="http://schemas.openxmlformats.org/officeDocument/2006/relationships/image" Target="../media/image69.png"/><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0" Type="http://schemas.openxmlformats.org/officeDocument/2006/relationships/slideLayout" Target="../slideLayouts/slideLayout1.xml"/><Relationship Id="rId1" Type="http://schemas.openxmlformats.org/officeDocument/2006/relationships/image" Target="../media/image63.png"/></Relationships>
</file>

<file path=ppt/slides/_rels/slide62.xml.rels><?xml version="1.0" encoding="UTF-8" standalone="yes"?>
<Relationships xmlns="http://schemas.openxmlformats.org/package/2006/relationships"><Relationship Id="rId9" Type="http://schemas.openxmlformats.org/officeDocument/2006/relationships/image" Target="../media/image80.png"/><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4" Type="http://schemas.openxmlformats.org/officeDocument/2006/relationships/slideLayout" Target="../slideLayouts/slideLayout1.xml"/><Relationship Id="rId13" Type="http://schemas.openxmlformats.org/officeDocument/2006/relationships/image" Target="../media/image84.png"/><Relationship Id="rId12" Type="http://schemas.openxmlformats.org/officeDocument/2006/relationships/image" Target="../media/image83.png"/><Relationship Id="rId11" Type="http://schemas.openxmlformats.org/officeDocument/2006/relationships/image" Target="../media/image82.png"/><Relationship Id="rId10" Type="http://schemas.openxmlformats.org/officeDocument/2006/relationships/image" Target="../media/image81.png"/><Relationship Id="rId1" Type="http://schemas.openxmlformats.org/officeDocument/2006/relationships/image" Target="../media/image72.png"/></Relationships>
</file>

<file path=ppt/slides/_rels/slide63.xml.rels><?xml version="1.0" encoding="UTF-8" standalone="yes"?>
<Relationships xmlns="http://schemas.openxmlformats.org/package/2006/relationships"><Relationship Id="rId9" Type="http://schemas.openxmlformats.org/officeDocument/2006/relationships/image" Target="../media/image93.png"/><Relationship Id="rId8" Type="http://schemas.openxmlformats.org/officeDocument/2006/relationships/image" Target="../media/image92.png"/><Relationship Id="rId7" Type="http://schemas.openxmlformats.org/officeDocument/2006/relationships/image" Target="../media/image91.png"/><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4" Type="http://schemas.openxmlformats.org/officeDocument/2006/relationships/slideLayout" Target="../slideLayouts/slideLayout1.xml"/><Relationship Id="rId13" Type="http://schemas.openxmlformats.org/officeDocument/2006/relationships/image" Target="../media/image97.png"/><Relationship Id="rId12" Type="http://schemas.openxmlformats.org/officeDocument/2006/relationships/image" Target="../media/image96.png"/><Relationship Id="rId11" Type="http://schemas.openxmlformats.org/officeDocument/2006/relationships/image" Target="../media/image95.png"/><Relationship Id="rId10" Type="http://schemas.openxmlformats.org/officeDocument/2006/relationships/image" Target="../media/image94.png"/><Relationship Id="rId1" Type="http://schemas.openxmlformats.org/officeDocument/2006/relationships/image" Target="../media/image85.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image" Target="../media/image101.png"/></Relationships>
</file>

<file path=ppt/slides/_rels/slide6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08.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矩形 3"/>
          <p:cNvSpPr/>
          <p:nvPr/>
        </p:nvSpPr>
        <p:spPr>
          <a:xfrm>
            <a:off x="0" y="-9104"/>
            <a:ext cx="3851920" cy="5163617"/>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矩形 3"/>
          <p:cNvSpPr/>
          <p:nvPr/>
        </p:nvSpPr>
        <p:spPr>
          <a:xfrm>
            <a:off x="-21703" y="-14869"/>
            <a:ext cx="3799661" cy="516477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矩形 42"/>
          <p:cNvSpPr/>
          <p:nvPr/>
        </p:nvSpPr>
        <p:spPr>
          <a:xfrm>
            <a:off x="3851920" y="1315854"/>
            <a:ext cx="5292090" cy="959485"/>
          </a:xfrm>
          <a:prstGeom prst="rect">
            <a:avLst/>
          </a:prstGeom>
        </p:spPr>
        <p:txBody>
          <a:bodyPr wrap="none" lIns="68571" tIns="34285" rIns="68571" bIns="34285">
            <a:spAutoFit/>
          </a:bodyPr>
          <a:lstStyle/>
          <a:p>
            <a:pPr algn="l" eaLnBrk="0" hangingPunct="0"/>
            <a:r>
              <a:rPr lang="zh-CN" altLang="en-US" sz="5800" b="1" dirty="0" smtClean="0">
                <a:solidFill>
                  <a:srgbClr val="0070C0"/>
                </a:solidFill>
                <a:cs typeface="+mn-ea"/>
                <a:sym typeface="微软雅黑" panose="020B0503020204020204" pitchFamily="34" charset="-122"/>
              </a:rPr>
              <a:t>环卫云平台系统</a:t>
            </a:r>
            <a:endParaRPr lang="zh-CN" altLang="en-US" sz="5800" b="1" dirty="0">
              <a:solidFill>
                <a:srgbClr val="0070C0"/>
              </a:solidFill>
              <a:cs typeface="+mn-ea"/>
              <a:sym typeface="+mn-lt"/>
            </a:endParaRPr>
          </a:p>
        </p:txBody>
      </p:sp>
      <p:sp>
        <p:nvSpPr>
          <p:cNvPr id="44" name="圆角矩形 43"/>
          <p:cNvSpPr/>
          <p:nvPr/>
        </p:nvSpPr>
        <p:spPr>
          <a:xfrm>
            <a:off x="4131697" y="2739151"/>
            <a:ext cx="4396021" cy="512012"/>
          </a:xfrm>
          <a:prstGeom prst="roundRect">
            <a:avLst>
              <a:gd name="adj" fmla="val 42270"/>
            </a:avLst>
          </a:prstGeom>
          <a:solidFill>
            <a:srgbClr val="0070C0"/>
          </a:solidFill>
          <a:ln>
            <a:noFill/>
          </a:ln>
          <a:effectLst>
            <a:innerShdw blurRad="63500" dist="12700" dir="162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zh-CN" altLang="en-US">
              <a:cs typeface="+mn-ea"/>
              <a:sym typeface="+mn-lt"/>
            </a:endParaRPr>
          </a:p>
        </p:txBody>
      </p:sp>
      <p:sp>
        <p:nvSpPr>
          <p:cNvPr id="45" name="TextBox 44"/>
          <p:cNvSpPr txBox="1"/>
          <p:nvPr/>
        </p:nvSpPr>
        <p:spPr>
          <a:xfrm>
            <a:off x="4361213" y="2766053"/>
            <a:ext cx="4166900" cy="459105"/>
          </a:xfrm>
          <a:prstGeom prst="rect">
            <a:avLst/>
          </a:prstGeom>
          <a:noFill/>
        </p:spPr>
        <p:txBody>
          <a:bodyPr wrap="square" lIns="91426" tIns="45712" rIns="91426" bIns="45712" rtlCol="0">
            <a:spAutoFit/>
          </a:bodyPr>
          <a:lstStyle/>
          <a:p>
            <a:pPr algn="ctr"/>
            <a:r>
              <a:rPr lang="zh-CN" altLang="zh-CN" sz="2400" b="1" dirty="0" smtClean="0">
                <a:solidFill>
                  <a:schemeClr val="bg1"/>
                </a:solidFill>
                <a:cs typeface="+mn-ea"/>
                <a:sym typeface="+mn-lt"/>
              </a:rPr>
              <a:t>研究院智慧环卫研究所</a:t>
            </a:r>
            <a:endParaRPr lang="zh-CN" altLang="zh-CN" sz="2400" b="1" dirty="0" smtClean="0">
              <a:solidFill>
                <a:schemeClr val="bg1"/>
              </a:solidFill>
              <a:cs typeface="+mn-ea"/>
              <a:sym typeface="+mn-lt"/>
            </a:endParaRPr>
          </a:p>
        </p:txBody>
      </p:sp>
      <p:grpSp>
        <p:nvGrpSpPr>
          <p:cNvPr id="46" name="组合 45"/>
          <p:cNvGrpSpPr/>
          <p:nvPr/>
        </p:nvGrpSpPr>
        <p:grpSpPr>
          <a:xfrm>
            <a:off x="4034825" y="2718598"/>
            <a:ext cx="720079" cy="574619"/>
            <a:chOff x="899592" y="2377261"/>
            <a:chExt cx="720079" cy="574619"/>
          </a:xfrm>
          <a:effectLst>
            <a:outerShdw blurRad="50800" dist="38100" dir="2700000" algn="tl" rotWithShape="0">
              <a:prstClr val="black">
                <a:alpha val="40000"/>
              </a:prstClr>
            </a:outerShdw>
          </a:effectLst>
        </p:grpSpPr>
        <p:sp>
          <p:nvSpPr>
            <p:cNvPr id="47" name="圆角矩形 46"/>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sp>
          <p:nvSpPr>
            <p:cNvPr id="48" name="圆角矩形 47"/>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cs typeface="+mn-ea"/>
                <a:sym typeface="+mn-lt"/>
              </a:endParaRPr>
            </a:p>
          </p:txBody>
        </p:sp>
      </p:grpSp>
      <p:grpSp>
        <p:nvGrpSpPr>
          <p:cNvPr id="51" name="组合 50"/>
          <p:cNvGrpSpPr/>
          <p:nvPr/>
        </p:nvGrpSpPr>
        <p:grpSpPr>
          <a:xfrm>
            <a:off x="6967684" y="3845929"/>
            <a:ext cx="343825" cy="309997"/>
            <a:chOff x="4634991" y="2138335"/>
            <a:chExt cx="428348" cy="386204"/>
          </a:xfrm>
        </p:grpSpPr>
        <p:sp>
          <p:nvSpPr>
            <p:cNvPr id="52"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8B525"/>
            </a:solidFill>
            <a:ln w="9525" cap="flat">
              <a:no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53"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cs typeface="+mn-ea"/>
                <a:sym typeface="+mn-lt"/>
              </a:endParaRPr>
            </a:p>
          </p:txBody>
        </p:sp>
      </p:grpSp>
      <p:grpSp>
        <p:nvGrpSpPr>
          <p:cNvPr id="54" name="组合 53"/>
          <p:cNvGrpSpPr/>
          <p:nvPr/>
        </p:nvGrpSpPr>
        <p:grpSpPr>
          <a:xfrm>
            <a:off x="7326923" y="3845929"/>
            <a:ext cx="343825" cy="309997"/>
            <a:chOff x="5076056" y="2138335"/>
            <a:chExt cx="428348" cy="386204"/>
          </a:xfrm>
        </p:grpSpPr>
        <p:sp>
          <p:nvSpPr>
            <p:cNvPr id="59"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8B525"/>
            </a:solidFill>
            <a:ln w="9525" cap="flat">
              <a:no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60"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8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8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8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8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8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cs typeface="+mn-ea"/>
                <a:sym typeface="+mn-lt"/>
              </a:endParaRPr>
            </a:p>
          </p:txBody>
        </p:sp>
      </p:grpSp>
      <p:grpSp>
        <p:nvGrpSpPr>
          <p:cNvPr id="61" name="组合 60"/>
          <p:cNvGrpSpPr/>
          <p:nvPr/>
        </p:nvGrpSpPr>
        <p:grpSpPr>
          <a:xfrm>
            <a:off x="7686162" y="3845929"/>
            <a:ext cx="343825" cy="309997"/>
            <a:chOff x="5557128" y="2138335"/>
            <a:chExt cx="428348" cy="386204"/>
          </a:xfrm>
        </p:grpSpPr>
        <p:sp>
          <p:nvSpPr>
            <p:cNvPr id="62"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8B525"/>
            </a:solidFill>
            <a:ln w="9525" cap="flat">
              <a:no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63"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8"/>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8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cs typeface="+mn-ea"/>
                <a:sym typeface="+mn-lt"/>
              </a:endParaRPr>
            </a:p>
          </p:txBody>
        </p:sp>
      </p:grpSp>
      <p:grpSp>
        <p:nvGrpSpPr>
          <p:cNvPr id="64" name="组合 63"/>
          <p:cNvGrpSpPr/>
          <p:nvPr/>
        </p:nvGrpSpPr>
        <p:grpSpPr>
          <a:xfrm>
            <a:off x="8045401" y="3845929"/>
            <a:ext cx="343825" cy="309997"/>
            <a:chOff x="6068610" y="2138335"/>
            <a:chExt cx="428348" cy="386204"/>
          </a:xfrm>
        </p:grpSpPr>
        <p:sp>
          <p:nvSpPr>
            <p:cNvPr id="65"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8B525"/>
            </a:solidFill>
            <a:ln w="9525" cap="flat">
              <a:no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66"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8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8"/>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8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8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cs typeface="+mn-ea"/>
                <a:sym typeface="+mn-lt"/>
              </a:endParaRPr>
            </a:p>
          </p:txBody>
        </p:sp>
      </p:grpSp>
      <p:grpSp>
        <p:nvGrpSpPr>
          <p:cNvPr id="67" name="组合 66"/>
          <p:cNvGrpSpPr/>
          <p:nvPr/>
        </p:nvGrpSpPr>
        <p:grpSpPr>
          <a:xfrm>
            <a:off x="8404639" y="3845929"/>
            <a:ext cx="343825" cy="309997"/>
            <a:chOff x="6623914" y="2138335"/>
            <a:chExt cx="428348" cy="386204"/>
          </a:xfrm>
        </p:grpSpPr>
        <p:sp>
          <p:nvSpPr>
            <p:cNvPr id="68"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58B525"/>
            </a:solidFill>
            <a:ln w="9525" cap="flat">
              <a:noFill/>
              <a:prstDash val="solid"/>
              <a:miter lim="800000"/>
            </a:ln>
          </p:spPr>
          <p:txBody>
            <a:bodyPr vert="horz" wrap="square" lIns="91440" tIns="45720" rIns="91440" bIns="45720" numCol="1" anchor="t" anchorCtr="0" compatLnSpc="1"/>
            <a:lstStyle/>
            <a:p>
              <a:endParaRPr lang="zh-CN" altLang="en-US" dirty="0">
                <a:cs typeface="+mn-ea"/>
                <a:sym typeface="+mn-lt"/>
              </a:endParaRPr>
            </a:p>
          </p:txBody>
        </p:sp>
        <p:sp>
          <p:nvSpPr>
            <p:cNvPr id="69"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8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8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889" y="3100564"/>
                  </a:moveTo>
                  <a:lnTo>
                    <a:pt x="201084" y="3105812"/>
                  </a:lnTo>
                  <a:lnTo>
                    <a:pt x="200819" y="3107046"/>
                  </a:lnTo>
                  <a:lnTo>
                    <a:pt x="201084" y="3105194"/>
                  </a:lnTo>
                  <a:lnTo>
                    <a:pt x="2018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8"/>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8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8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8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8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8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8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8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8528"/>
                  </a:lnTo>
                  <a:lnTo>
                    <a:pt x="3197710" y="2018845"/>
                  </a:lnTo>
                  <a:lnTo>
                    <a:pt x="3200250" y="2018162"/>
                  </a:lnTo>
                  <a:lnTo>
                    <a:pt x="3203106" y="2018479"/>
                  </a:lnTo>
                  <a:lnTo>
                    <a:pt x="3254843" y="2018479"/>
                  </a:lnTo>
                  <a:lnTo>
                    <a:pt x="3258017" y="2018162"/>
                  </a:lnTo>
                  <a:lnTo>
                    <a:pt x="3260556" y="2018845"/>
                  </a:lnTo>
                  <a:lnTo>
                    <a:pt x="3263413" y="2018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8"/>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8"/>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dirty="0">
                <a:solidFill>
                  <a:srgbClr val="FFFFFF"/>
                </a:solidFill>
                <a:cs typeface="+mn-ea"/>
                <a:sym typeface="+mn-lt"/>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3224" y="123478"/>
            <a:ext cx="368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advClick="0" advTm="6927"/>
    </mc:Choice>
    <mc:Fallback>
      <p:transition advClick="0" advTm="6927"/>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23" name="TextBox 22"/>
          <p:cNvSpPr txBox="1"/>
          <p:nvPr/>
        </p:nvSpPr>
        <p:spPr>
          <a:xfrm>
            <a:off x="5148064" y="318964"/>
            <a:ext cx="1828711" cy="1446550"/>
          </a:xfrm>
          <a:prstGeom prst="rect">
            <a:avLst/>
          </a:prstGeom>
          <a:noFill/>
        </p:spPr>
        <p:txBody>
          <a:bodyPr wrap="square" rtlCol="0">
            <a:spAutoFit/>
          </a:bodyPr>
          <a:lstStyle/>
          <a:p>
            <a:pPr algn="ctr"/>
            <a:r>
              <a:rPr lang="en-US" altLang="zh-CN" sz="8800" dirty="0">
                <a:solidFill>
                  <a:schemeClr val="bg1"/>
                </a:solidFill>
                <a:cs typeface="+mn-ea"/>
                <a:sym typeface="+mn-lt"/>
              </a:rPr>
              <a:t>03</a:t>
            </a:r>
            <a:endParaRPr lang="zh-CN" altLang="en-US" sz="8800" dirty="0">
              <a:solidFill>
                <a:schemeClr val="bg1"/>
              </a:solidFill>
              <a:cs typeface="+mn-ea"/>
              <a:sym typeface="+mn-lt"/>
            </a:endParaRPr>
          </a:p>
        </p:txBody>
      </p:sp>
      <p:sp>
        <p:nvSpPr>
          <p:cNvPr id="6" name="矩形 5"/>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车载智能终端简介</a:t>
            </a:r>
            <a:endParaRPr lang="zh-CN" altLang="en-US" sz="2400" b="1" dirty="0">
              <a:solidFill>
                <a:prstClr val="white"/>
              </a:solidFill>
              <a:cs typeface="+mn-ea"/>
              <a:sym typeface="+mn-lt"/>
            </a:endParaRPr>
          </a:p>
        </p:txBody>
      </p:sp>
      <p:sp>
        <p:nvSpPr>
          <p:cNvPr id="2" name="文本框 1"/>
          <p:cNvSpPr txBox="1"/>
          <p:nvPr/>
        </p:nvSpPr>
        <p:spPr>
          <a:xfrm>
            <a:off x="239395" y="2199005"/>
            <a:ext cx="8904605" cy="2353310"/>
          </a:xfrm>
          <a:prstGeom prst="rect">
            <a:avLst/>
          </a:prstGeom>
          <a:noFill/>
        </p:spPr>
        <p:txBody>
          <a:bodyPr wrap="square" rtlCol="0" anchor="t">
            <a:spAutoFit/>
          </a:bodyPr>
          <a:p>
            <a:pPr indent="381000"/>
            <a:r>
              <a:rPr lang="zh-CN" sz="2100" noProof="1">
                <a:latin typeface="Arial" panose="020B0604020202020204" pitchFamily="34" charset="0"/>
                <a:ea typeface="微软雅黑" panose="020B0503020204020204" pitchFamily="34" charset="-122"/>
                <a:cs typeface="+mn-cs"/>
              </a:rPr>
              <a:t>车载智能终端是融合了GPS技术、里程定位技术及汽车黑匣技术的智能设备，能用于车辆的现代化管理，包括：行车安全监控管理、运营管理、服务质量管理、智能集中调度管理等。</a:t>
            </a:r>
            <a:endParaRPr lang="zh-CN" sz="2100" noProof="1">
              <a:ea typeface="微软雅黑" panose="020B0503020204020204" pitchFamily="34" charset="-122"/>
            </a:endParaRPr>
          </a:p>
          <a:p>
            <a:pPr indent="381000"/>
            <a:r>
              <a:rPr lang="zh-CN" sz="2100" noProof="1">
                <a:latin typeface="Arial" panose="020B0604020202020204" pitchFamily="34" charset="0"/>
                <a:ea typeface="微软雅黑" panose="020B0503020204020204" pitchFamily="34" charset="-122"/>
                <a:cs typeface="+mn-cs"/>
              </a:rPr>
              <a:t>主要功能有三大方面：</a:t>
            </a:r>
            <a:endParaRPr lang="zh-CN" sz="2100" noProof="1">
              <a:ea typeface="微软雅黑" panose="020B0503020204020204" pitchFamily="34" charset="-122"/>
            </a:endParaRPr>
          </a:p>
          <a:p>
            <a:pPr marL="457200" indent="-457200">
              <a:buFont typeface="Arial" panose="020B0604020202020204" pitchFamily="34" charset="0"/>
              <a:buChar char="•"/>
            </a:pPr>
            <a:r>
              <a:rPr lang="zh-CN" sz="2100" noProof="1">
                <a:latin typeface="Arial" panose="020B0604020202020204" pitchFamily="34" charset="0"/>
                <a:ea typeface="微软雅黑" panose="020B0503020204020204" pitchFamily="34" charset="-122"/>
                <a:cs typeface="+mn-cs"/>
              </a:rPr>
              <a:t>信息采集</a:t>
            </a:r>
            <a:endParaRPr lang="zh-CN" sz="2100" noProof="1">
              <a:ea typeface="微软雅黑" panose="020B0503020204020204" pitchFamily="34" charset="-122"/>
            </a:endParaRPr>
          </a:p>
          <a:p>
            <a:pPr marL="457200" indent="-457200">
              <a:buFont typeface="Arial" panose="020B0604020202020204" pitchFamily="34" charset="0"/>
              <a:buChar char="•"/>
            </a:pPr>
            <a:r>
              <a:rPr lang="zh-CN" sz="2100" noProof="1">
                <a:latin typeface="Arial" panose="020B0604020202020204" pitchFamily="34" charset="0"/>
                <a:ea typeface="微软雅黑" panose="020B0503020204020204" pitchFamily="34" charset="-122"/>
                <a:cs typeface="+mn-cs"/>
              </a:rPr>
              <a:t>视频功能</a:t>
            </a:r>
            <a:endParaRPr lang="zh-CN" sz="2100" noProof="1">
              <a:ea typeface="微软雅黑" panose="020B0503020204020204" pitchFamily="34" charset="-122"/>
            </a:endParaRPr>
          </a:p>
          <a:p>
            <a:pPr marL="457200" indent="-457200">
              <a:buFont typeface="Arial" panose="020B0604020202020204" pitchFamily="34" charset="0"/>
              <a:buChar char="•"/>
            </a:pPr>
            <a:r>
              <a:rPr lang="zh-CN" sz="2100" noProof="1">
                <a:latin typeface="Arial" panose="020B0604020202020204" pitchFamily="34" charset="0"/>
                <a:ea typeface="微软雅黑" panose="020B0503020204020204" pitchFamily="34" charset="-122"/>
                <a:cs typeface="+mn-cs"/>
              </a:rPr>
              <a:t>GPS定位</a:t>
            </a:r>
            <a:endParaRPr lang="zh-CN" sz="2100" noProof="1">
              <a:latin typeface="Arial" panose="020B060402020202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0" advClick="0" advTm="2386"/>
    </mc:Choice>
    <mc:Fallback>
      <p:transition advClick="0" advTm="2386"/>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Calibri Light" pitchFamily="34" charset="0"/>
              </a:rPr>
              <a:t>车载智能终端 </a:t>
            </a:r>
            <a:r>
              <a:rPr>
                <a:sym typeface="Arial" panose="020B0604020202020204" pitchFamily="34" charset="0"/>
              </a:rPr>
              <a:t>• </a:t>
            </a:r>
            <a:r>
              <a:rPr lang="zh-CN" altLang="en-US"/>
              <a:t>信息采集架构图</a:t>
            </a:r>
            <a:endParaRPr lang="zh-CN" altLang="en-US"/>
          </a:p>
        </p:txBody>
      </p:sp>
      <p:pic>
        <p:nvPicPr>
          <p:cNvPr id="4" name="图片 3" descr="图片3"/>
          <p:cNvPicPr>
            <a:picLocks noChangeAspect="1"/>
          </p:cNvPicPr>
          <p:nvPr/>
        </p:nvPicPr>
        <p:blipFill>
          <a:blip r:embed="rId1"/>
          <a:stretch>
            <a:fillRect/>
          </a:stretch>
        </p:blipFill>
        <p:spPr>
          <a:xfrm>
            <a:off x="1076325" y="779780"/>
            <a:ext cx="7275830" cy="4304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15865">
        <p14:vortex dir="r"/>
      </p:transition>
    </mc:Choice>
    <mc:Fallback>
      <p:transition spd="slow" advTm="1586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Calibri Light" pitchFamily="34" charset="0"/>
              </a:rPr>
              <a:t>车载智能终端 </a:t>
            </a:r>
            <a:r>
              <a:rPr>
                <a:sym typeface="Arial" panose="020B0604020202020204" pitchFamily="34" charset="0"/>
              </a:rPr>
              <a:t>• </a:t>
            </a:r>
            <a:r>
              <a:rPr>
                <a:sym typeface="+mn-ea"/>
              </a:rPr>
              <a:t>数据采集</a:t>
            </a:r>
            <a:endParaRPr lang="zh-CN" altLang="en-US"/>
          </a:p>
        </p:txBody>
      </p:sp>
      <p:pic>
        <p:nvPicPr>
          <p:cNvPr id="18434" name="图片 1"/>
          <p:cNvPicPr>
            <a:picLocks noChangeAspect="1"/>
          </p:cNvPicPr>
          <p:nvPr/>
        </p:nvPicPr>
        <p:blipFill>
          <a:blip r:embed="rId1"/>
          <a:stretch>
            <a:fillRect/>
          </a:stretch>
        </p:blipFill>
        <p:spPr>
          <a:xfrm>
            <a:off x="12700" y="752475"/>
            <a:ext cx="9113520" cy="40151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931">
        <p14:vortex dir="r"/>
      </p:transition>
    </mc:Choice>
    <mc:Fallback>
      <p:transition spd="slow" advTm="3931">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4" name="直接连接符 13"/>
          <p:cNvCxnSpPr/>
          <p:nvPr/>
        </p:nvCxnSpPr>
        <p:spPr>
          <a:xfrm>
            <a:off x="4642803" y="1581468"/>
            <a:ext cx="0" cy="4333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sp>
        <p:nvSpPr>
          <p:cNvPr id="2" name="标题 1"/>
          <p:cNvSpPr>
            <a:spLocks noGrp="1"/>
          </p:cNvSpPr>
          <p:nvPr>
            <p:ph type="title"/>
          </p:nvPr>
        </p:nvSpPr>
        <p:spPr/>
        <p:txBody>
          <a:bodyPr/>
          <a:p>
            <a:r>
              <a:rPr>
                <a:sym typeface="Calibri Light" pitchFamily="34" charset="0"/>
              </a:rPr>
              <a:t>车载智能终端 </a:t>
            </a:r>
            <a:r>
              <a:rPr>
                <a:sym typeface="Arial" panose="020B0604020202020204" pitchFamily="34" charset="0"/>
              </a:rPr>
              <a:t>• 视频功能</a:t>
            </a:r>
            <a:endParaRPr lang="zh-CN" altLang="en-US"/>
          </a:p>
        </p:txBody>
      </p:sp>
      <p:sp>
        <p:nvSpPr>
          <p:cNvPr id="3" name="椭圆 2"/>
          <p:cNvSpPr/>
          <p:nvPr/>
        </p:nvSpPr>
        <p:spPr>
          <a:xfrm>
            <a:off x="971868" y="2013585"/>
            <a:ext cx="1039813" cy="1039813"/>
          </a:xfrm>
          <a:prstGeom prst="ellipse">
            <a:avLst/>
          </a:prstGeom>
          <a:ln>
            <a:solidFill>
              <a:schemeClr val="accent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1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rPr>
              <a:t>硬件</a:t>
            </a:r>
            <a:endParaRPr kumimoji="0" lang="zh-CN" altLang="en-US" sz="21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1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rPr>
              <a:t>配置</a:t>
            </a:r>
            <a:endParaRPr kumimoji="0" lang="zh-CN" altLang="en-US" sz="2100" b="0" i="0" u="none" strike="noStrike" cap="none" normalizeH="0" baseline="0" noProof="1" smtClean="0">
              <a:ln>
                <a:noFill/>
              </a:ln>
              <a:solidFill>
                <a:schemeClr val="tx1"/>
              </a:solidFill>
              <a:effectLst/>
              <a:latin typeface="Arial" panose="020B0604020202020204" pitchFamily="34" charset="0"/>
              <a:ea typeface="宋体" panose="02010600030101010101" pitchFamily="2" charset="-122"/>
            </a:endParaRPr>
          </a:p>
        </p:txBody>
      </p:sp>
      <p:sp>
        <p:nvSpPr>
          <p:cNvPr id="4" name="椭圆 3"/>
          <p:cNvSpPr/>
          <p:nvPr/>
        </p:nvSpPr>
        <p:spPr>
          <a:xfrm>
            <a:off x="4123055" y="2013585"/>
            <a:ext cx="1039813" cy="1039813"/>
          </a:xfrm>
          <a:prstGeom prst="ellipse">
            <a:avLst/>
          </a:prstGeom>
          <a:solidFill>
            <a:srgbClr val="FFFF00"/>
          </a:solidFill>
          <a:ln>
            <a:solidFill>
              <a:schemeClr val="accent1"/>
            </a:solidFill>
            <a:headEnd type="none" w="med" len="med"/>
            <a:tailEnd type="none" w="med" len="med"/>
          </a:ln>
        </p:spPr>
        <p:style>
          <a:lnRef idx="3">
            <a:schemeClr val="lt1"/>
          </a:lnRef>
          <a:fillRef idx="1">
            <a:schemeClr val="accent3"/>
          </a:fillRef>
          <a:effectRef idx="1">
            <a:schemeClr val="accent3"/>
          </a:effectRef>
          <a:fontRef idx="minor">
            <a:schemeClr val="lt1"/>
          </a:fontRef>
        </p:style>
        <p:txBody>
          <a:bodyPr vert="horz" wrap="square" lIns="68580" tIns="34290" rIns="68580" bIns="3429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1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rPr>
              <a:t>视频采集</a:t>
            </a:r>
            <a:endParaRPr kumimoji="0" lang="zh-CN" altLang="en-US" sz="2100" b="0" i="0" u="none" strike="noStrike" cap="none" normalizeH="0" baseline="0" noProof="1" smtClean="0">
              <a:ln>
                <a:noFill/>
              </a:ln>
              <a:solidFill>
                <a:srgbClr val="0070C0"/>
              </a:solidFill>
              <a:effectLst/>
              <a:latin typeface="Arial" panose="020B0604020202020204" pitchFamily="34" charset="0"/>
              <a:ea typeface="宋体" panose="02010600030101010101" pitchFamily="2" charset="-122"/>
            </a:endParaRPr>
          </a:p>
        </p:txBody>
      </p:sp>
      <p:sp>
        <p:nvSpPr>
          <p:cNvPr id="6" name="椭圆 5"/>
          <p:cNvSpPr/>
          <p:nvPr/>
        </p:nvSpPr>
        <p:spPr>
          <a:xfrm>
            <a:off x="7194868" y="2088198"/>
            <a:ext cx="1038225" cy="1039813"/>
          </a:xfrm>
          <a:prstGeom prst="ellipse">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68580" tIns="34290" rIns="68580" bIns="34290" numCol="1" anchor="t" anchorCtr="0" compatLnSpc="1"/>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r>
              <a:rPr kumimoji="0" lang="zh-CN" altLang="en-US" sz="2100" b="0" i="0" u="none" strike="noStrike" cap="none" normalizeH="0" baseline="0" noProof="1" smtClean="0">
                <a:ln>
                  <a:noFill/>
                </a:ln>
                <a:solidFill>
                  <a:schemeClr val="accent5">
                    <a:lumMod val="75000"/>
                  </a:schemeClr>
                </a:solidFill>
                <a:effectLst/>
                <a:latin typeface="Arial" panose="020B0604020202020204" pitchFamily="34" charset="0"/>
                <a:ea typeface="宋体" panose="02010600030101010101" pitchFamily="2" charset="-122"/>
              </a:rPr>
              <a:t>视频查询</a:t>
            </a:r>
            <a:endParaRPr kumimoji="0" lang="zh-CN" altLang="en-US" sz="2100" b="0" i="0" u="none" strike="noStrike" cap="none" normalizeH="0" baseline="0" noProof="1" smtClean="0">
              <a:ln>
                <a:noFill/>
              </a:ln>
              <a:solidFill>
                <a:schemeClr val="accent5">
                  <a:lumMod val="75000"/>
                </a:schemeClr>
              </a:solidFill>
              <a:effectLst/>
              <a:latin typeface="Arial" panose="020B0604020202020204" pitchFamily="34" charset="0"/>
              <a:ea typeface="宋体" panose="02010600030101010101" pitchFamily="2" charset="-122"/>
            </a:endParaRPr>
          </a:p>
        </p:txBody>
      </p:sp>
      <p:cxnSp>
        <p:nvCxnSpPr>
          <p:cNvPr id="7" name="直接连接符 6"/>
          <p:cNvCxnSpPr/>
          <p:nvPr/>
        </p:nvCxnSpPr>
        <p:spPr>
          <a:xfrm>
            <a:off x="7713980" y="3128328"/>
            <a:ext cx="0" cy="4333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9" name="直接连接符 8"/>
          <p:cNvCxnSpPr/>
          <p:nvPr/>
        </p:nvCxnSpPr>
        <p:spPr>
          <a:xfrm>
            <a:off x="7713663" y="3128645"/>
            <a:ext cx="0" cy="4318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cxnSp>
        <p:nvCxnSpPr>
          <p:cNvPr id="11" name="直接连接符 10"/>
          <p:cNvCxnSpPr/>
          <p:nvPr/>
        </p:nvCxnSpPr>
        <p:spPr>
          <a:xfrm>
            <a:off x="1491933" y="3053398"/>
            <a:ext cx="0" cy="433388"/>
          </a:xfrm>
          <a:prstGeom prst="line">
            <a:avLst/>
          </a:prstGeom>
          <a:ln>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直接连接符 14"/>
          <p:cNvCxnSpPr/>
          <p:nvPr/>
        </p:nvCxnSpPr>
        <p:spPr>
          <a:xfrm>
            <a:off x="4642803" y="1583373"/>
            <a:ext cx="0" cy="4318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2" name="矩形 11"/>
          <p:cNvSpPr/>
          <p:nvPr/>
        </p:nvSpPr>
        <p:spPr>
          <a:xfrm>
            <a:off x="610553" y="3489325"/>
            <a:ext cx="1933575" cy="337185"/>
          </a:xfrm>
          <a:prstGeom prst="rect">
            <a:avLst/>
          </a:prstGeom>
          <a:noFill/>
          <a:ln>
            <a:noFill/>
          </a:ln>
        </p:spPr>
        <p:txBody>
          <a:bodyPr wrap="none" rtlCol="0" anchor="t">
            <a:spAutoFit/>
          </a:bodyPr>
          <a:p>
            <a:pPr algn="ctr"/>
            <a:r>
              <a:rPr lang="zh-CN" altLang="en-US" sz="1600" b="1">
                <a:solidFill>
                  <a:schemeClr val="accent3"/>
                </a:solidFill>
                <a:effectLst>
                  <a:reflection blurRad="6350" stA="53000" endA="300" endPos="35500" dir="5400000" sy="-90000" algn="bl" rotWithShape="0"/>
                </a:effectLst>
              </a:rPr>
              <a:t>采用</a:t>
            </a:r>
            <a:r>
              <a:rPr lang="en-US" altLang="zh-CN" sz="1600" b="1">
                <a:solidFill>
                  <a:schemeClr val="accent3"/>
                </a:solidFill>
                <a:effectLst>
                  <a:reflection blurRad="6350" stA="53000" endA="300" endPos="35500" dir="5400000" sy="-90000" algn="bl" rotWithShape="0"/>
                </a:effectLst>
              </a:rPr>
              <a:t>4</a:t>
            </a:r>
            <a:r>
              <a:rPr lang="zh-CN" altLang="en-US" sz="1600" b="1">
                <a:solidFill>
                  <a:schemeClr val="accent3"/>
                </a:solidFill>
                <a:effectLst>
                  <a:reflection blurRad="6350" stA="53000" endA="300" endPos="35500" dir="5400000" sy="-90000" algn="bl" rotWithShape="0"/>
                </a:effectLst>
              </a:rPr>
              <a:t>路标清摄像头</a:t>
            </a:r>
            <a:endParaRPr lang="zh-CN" altLang="en-US" sz="1600" b="1">
              <a:solidFill>
                <a:schemeClr val="accent3"/>
              </a:solidFill>
              <a:effectLst>
                <a:reflection blurRad="6350" stA="53000" endA="300" endPos="35500" dir="5400000" sy="-90000" algn="bl" rotWithShape="0"/>
              </a:effectLst>
            </a:endParaRPr>
          </a:p>
        </p:txBody>
      </p:sp>
      <p:cxnSp>
        <p:nvCxnSpPr>
          <p:cNvPr id="13" name="直接连接符 12"/>
          <p:cNvCxnSpPr/>
          <p:nvPr/>
        </p:nvCxnSpPr>
        <p:spPr>
          <a:xfrm>
            <a:off x="1491933" y="3053398"/>
            <a:ext cx="0" cy="4318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17" name="文本框 16"/>
          <p:cNvSpPr txBox="1"/>
          <p:nvPr/>
        </p:nvSpPr>
        <p:spPr>
          <a:xfrm>
            <a:off x="3751580" y="1213485"/>
            <a:ext cx="1783080" cy="368300"/>
          </a:xfrm>
          <a:prstGeom prst="rect">
            <a:avLst/>
          </a:prstGeom>
          <a:noFill/>
        </p:spPr>
        <p:txBody>
          <a:bodyPr wrap="none" rtlCol="0" anchor="t">
            <a:spAutoFit/>
          </a:bodyPr>
          <a:p>
            <a:pPr algn="ctr"/>
            <a:r>
              <a:rPr lang="zh-CN" altLang="en-US">
                <a:solidFill>
                  <a:schemeClr val="accent1">
                    <a:lumMod val="75000"/>
                  </a:schemeClr>
                </a:solidFill>
              </a:rPr>
              <a:t>图像抓拍和录像</a:t>
            </a:r>
            <a:endParaRPr lang="zh-CN" altLang="en-US" sz="1400">
              <a:solidFill>
                <a:schemeClr val="accent1">
                  <a:lumMod val="75000"/>
                </a:schemeClr>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endParaRPr>
          </a:p>
        </p:txBody>
      </p:sp>
      <p:sp>
        <p:nvSpPr>
          <p:cNvPr id="18" name="文本框 17"/>
          <p:cNvSpPr txBox="1"/>
          <p:nvPr/>
        </p:nvSpPr>
        <p:spPr>
          <a:xfrm>
            <a:off x="6936740" y="3562350"/>
            <a:ext cx="1554480" cy="368300"/>
          </a:xfrm>
          <a:prstGeom prst="rect">
            <a:avLst/>
          </a:prstGeom>
          <a:noFill/>
        </p:spPr>
        <p:txBody>
          <a:bodyPr wrap="none" rtlCol="0" anchor="t">
            <a:spAutoFit/>
          </a:bodyPr>
          <a:p>
            <a:pPr algn="ctr"/>
            <a:r>
              <a:rPr lang="zh-CN" altLang="en-US" sz="1800">
                <a:solidFill>
                  <a:schemeClr val="accent1">
                    <a:lumMod val="75000"/>
                  </a:schemeClr>
                </a:solidFill>
              </a:rPr>
              <a:t>查看实时视频</a:t>
            </a:r>
            <a:endParaRPr lang="zh-CN" altLang="en-US" sz="1400">
              <a:solidFill>
                <a:schemeClr val="accent1">
                  <a:lumMod val="75000"/>
                </a:schemeClr>
              </a:solidFill>
              <a:effectLst>
                <a:outerShdw blurRad="38100" dist="25400" dir="5400000" algn="ctr" rotWithShape="0">
                  <a:srgbClr val="6E747A">
                    <a:alpha val="43000"/>
                  </a:srgbClr>
                </a:outerShdw>
              </a:effectLst>
              <a:latin typeface="Arial" panose="020B0604020202020204" pitchFamily="34" charset="0"/>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Tm="3276">
        <p14:vortex dir="r"/>
      </p:transition>
    </mc:Choice>
    <mc:Fallback>
      <p:transition spd="slow" advTm="3276">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车载智能终端 </a:t>
            </a:r>
            <a:r>
              <a:rPr>
                <a:sym typeface="Arial" panose="020B0604020202020204" pitchFamily="34" charset="0"/>
              </a:rPr>
              <a:t>• </a:t>
            </a:r>
            <a:r>
              <a:rPr lang="en-US" altLang="zh-CN">
                <a:sym typeface="Arial" panose="020B0604020202020204" pitchFamily="34" charset="0"/>
              </a:rPr>
              <a:t>GPS</a:t>
            </a:r>
            <a:endParaRPr lang="en-US" altLang="zh-CN">
              <a:sym typeface="Arial" panose="020B0604020202020204" pitchFamily="34" charset="0"/>
            </a:endParaRPr>
          </a:p>
        </p:txBody>
      </p:sp>
      <p:sp>
        <p:nvSpPr>
          <p:cNvPr id="4" name="文本框 3"/>
          <p:cNvSpPr txBox="1"/>
          <p:nvPr/>
        </p:nvSpPr>
        <p:spPr>
          <a:xfrm>
            <a:off x="32385" y="730250"/>
            <a:ext cx="9011920" cy="755650"/>
          </a:xfrm>
          <a:prstGeom prst="rect">
            <a:avLst/>
          </a:prstGeom>
          <a:noFill/>
        </p:spPr>
        <p:txBody>
          <a:bodyPr wrap="square" rtlCol="0" anchor="t">
            <a:spAutoFit/>
          </a:bodyPr>
          <a:p>
            <a:pPr>
              <a:lnSpc>
                <a:spcPct val="120000"/>
              </a:lnSpc>
            </a:pPr>
            <a:r>
              <a:rPr lang="en-US" altLang="zh-CN">
                <a:latin typeface="Arial" panose="020B0604020202020204" pitchFamily="34" charset="0"/>
                <a:ea typeface="微软雅黑" panose="020B0503020204020204" pitchFamily="34" charset="-122"/>
                <a:sym typeface="+mn-ea"/>
              </a:rPr>
              <a:t>     </a:t>
            </a:r>
            <a:r>
              <a:rPr lang="zh-CN" altLang="zh-CN">
                <a:latin typeface="Arial" panose="020B0604020202020204" pitchFamily="34" charset="0"/>
                <a:ea typeface="微软雅黑" panose="020B0503020204020204" pitchFamily="34" charset="-122"/>
                <a:sym typeface="+mn-ea"/>
              </a:rPr>
              <a:t>车载智能终端可采集实时车辆位置，并上传给云平台，云平台可根据这些信息显示实时位置和历史轨迹。</a:t>
            </a:r>
            <a:endParaRPr lang="zh-CN" altLang="en-US"/>
          </a:p>
        </p:txBody>
      </p:sp>
      <p:pic>
        <p:nvPicPr>
          <p:cNvPr id="20483" name="图片 -2147482525" descr="UC截图20180910152131"/>
          <p:cNvPicPr>
            <a:picLocks noChangeAspect="1"/>
          </p:cNvPicPr>
          <p:nvPr/>
        </p:nvPicPr>
        <p:blipFill>
          <a:blip r:embed="rId1"/>
          <a:stretch>
            <a:fillRect/>
          </a:stretch>
        </p:blipFill>
        <p:spPr>
          <a:xfrm>
            <a:off x="163830" y="1438275"/>
            <a:ext cx="8734425" cy="368363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8190">
        <p14:vortex dir="r"/>
      </p:transition>
    </mc:Choice>
    <mc:Fallback>
      <p:transition spd="slow" advTm="819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23" name="TextBox 22"/>
          <p:cNvSpPr txBox="1"/>
          <p:nvPr/>
        </p:nvSpPr>
        <p:spPr>
          <a:xfrm>
            <a:off x="5148064" y="318964"/>
            <a:ext cx="1828711" cy="1446550"/>
          </a:xfrm>
          <a:prstGeom prst="rect">
            <a:avLst/>
          </a:prstGeom>
          <a:noFill/>
        </p:spPr>
        <p:txBody>
          <a:bodyPr wrap="square" rtlCol="0">
            <a:spAutoFit/>
          </a:bodyPr>
          <a:lstStyle/>
          <a:p>
            <a:pPr algn="ctr"/>
            <a:r>
              <a:rPr lang="en-US" altLang="zh-CN" sz="8800" dirty="0">
                <a:solidFill>
                  <a:schemeClr val="bg1"/>
                </a:solidFill>
                <a:cs typeface="+mn-ea"/>
                <a:sym typeface="+mn-lt"/>
              </a:rPr>
              <a:t>04</a:t>
            </a:r>
            <a:endParaRPr lang="zh-CN" altLang="en-US" sz="8800" dirty="0">
              <a:solidFill>
                <a:schemeClr val="bg1"/>
              </a:solidFill>
              <a:cs typeface="+mn-ea"/>
              <a:sym typeface="+mn-lt"/>
            </a:endParaRPr>
          </a:p>
        </p:txBody>
      </p:sp>
      <p:sp>
        <p:nvSpPr>
          <p:cNvPr id="6" name="矩形 5"/>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环卫云平台主要功能</a:t>
            </a:r>
            <a:endParaRPr lang="zh-CN" altLang="en-US" sz="2400" b="1" dirty="0">
              <a:solidFill>
                <a:prstClr val="white"/>
              </a:solidFill>
              <a:cs typeface="+mn-ea"/>
              <a:sym typeface="+mn-lt"/>
            </a:endParaRPr>
          </a:p>
        </p:txBody>
      </p:sp>
      <p:sp>
        <p:nvSpPr>
          <p:cNvPr id="22530" name="文本框 4"/>
          <p:cNvSpPr txBox="1"/>
          <p:nvPr/>
        </p:nvSpPr>
        <p:spPr>
          <a:xfrm>
            <a:off x="128905" y="2002790"/>
            <a:ext cx="8848725" cy="2999740"/>
          </a:xfrm>
          <a:prstGeom prst="rect">
            <a:avLst/>
          </a:prstGeom>
          <a:noFill/>
          <a:ln w="9525">
            <a:noFill/>
          </a:ln>
        </p:spPr>
        <p:txBody>
          <a:bodyPr wrap="square" anchor="t">
            <a:spAutoFit/>
          </a:bodyPr>
          <a:p>
            <a:r>
              <a:rPr lang="en-US" altLang="zh-CN" sz="2100">
                <a:latin typeface="Arial" panose="020B0604020202020204" pitchFamily="34" charset="0"/>
                <a:ea typeface="微软雅黑" panose="020B0503020204020204" pitchFamily="34" charset="-122"/>
              </a:rPr>
              <a:t>     </a:t>
            </a:r>
            <a:r>
              <a:rPr lang="zh-CN" altLang="zh-CN" sz="2100">
                <a:latin typeface="Arial" panose="020B0604020202020204" pitchFamily="34" charset="0"/>
                <a:ea typeface="微软雅黑" panose="020B0503020204020204" pitchFamily="34" charset="-122"/>
              </a:rPr>
              <a:t>智慧环卫云平台依托地理信息GIS对环卫运营涉及到的人、车、物、事进行全方位的监管，同时针对环卫作业，提供事前规划、事中监控和事后评估考核功能，从而全面对环卫运营进行有效支撑。该系统具有灵活有效授权策略，可灵活开放相关系统功能给相应的人员，如操作员，管理人员，政府监察人员等。</a:t>
            </a:r>
            <a:endParaRPr lang="zh-CN" altLang="zh-CN" sz="2100">
              <a:latin typeface="Arial" panose="020B0604020202020204" pitchFamily="34" charset="0"/>
              <a:ea typeface="微软雅黑" panose="020B0503020204020204" pitchFamily="34" charset="-122"/>
            </a:endParaRPr>
          </a:p>
          <a:p>
            <a:r>
              <a:rPr lang="zh-CN" altLang="zh-CN" sz="2100">
                <a:latin typeface="Arial" panose="020B0604020202020204" pitchFamily="34" charset="0"/>
                <a:ea typeface="微软雅黑" panose="020B0503020204020204" pitchFamily="34" charset="-122"/>
              </a:rPr>
              <a:t>主要功能有：</a:t>
            </a:r>
            <a:endParaRPr lang="zh-CN" altLang="zh-CN" sz="2100">
              <a:latin typeface="Arial" panose="020B0604020202020204" pitchFamily="34" charset="0"/>
              <a:ea typeface="微软雅黑" panose="020B0503020204020204" pitchFamily="34" charset="-122"/>
            </a:endParaRPr>
          </a:p>
          <a:p>
            <a:pPr marL="1257300" lvl="2" indent="-342900">
              <a:buFont typeface="Wingdings" panose="05000000000000000000" charset="0"/>
              <a:buChar char="l"/>
            </a:pPr>
            <a:r>
              <a:rPr lang="zh-CN" altLang="zh-CN" sz="2100">
                <a:latin typeface="Arial" panose="020B0604020202020204" pitchFamily="34" charset="0"/>
                <a:ea typeface="微软雅黑" panose="020B0503020204020204" pitchFamily="34" charset="-122"/>
              </a:rPr>
              <a:t>设备设施管理</a:t>
            </a:r>
            <a:endParaRPr lang="zh-CN" altLang="zh-CN" sz="2100">
              <a:latin typeface="Arial" panose="020B0604020202020204" pitchFamily="34" charset="0"/>
              <a:ea typeface="微软雅黑" panose="020B0503020204020204" pitchFamily="34" charset="-122"/>
            </a:endParaRPr>
          </a:p>
          <a:p>
            <a:pPr marL="1257300" lvl="2" indent="-342900">
              <a:buFont typeface="Wingdings" panose="05000000000000000000" charset="0"/>
              <a:buChar char="l"/>
            </a:pPr>
            <a:r>
              <a:rPr lang="zh-CN" altLang="zh-CN" sz="2100">
                <a:latin typeface="Arial" panose="020B0604020202020204" pitchFamily="34" charset="0"/>
                <a:ea typeface="微软雅黑" panose="020B0503020204020204" pitchFamily="34" charset="-122"/>
              </a:rPr>
              <a:t>人员管理</a:t>
            </a:r>
            <a:endParaRPr lang="zh-CN" altLang="zh-CN" sz="2100">
              <a:latin typeface="Arial" panose="020B0604020202020204" pitchFamily="34" charset="0"/>
              <a:ea typeface="微软雅黑" panose="020B0503020204020204" pitchFamily="34" charset="-122"/>
            </a:endParaRPr>
          </a:p>
          <a:p>
            <a:pPr marL="1257300" lvl="2" indent="-342900">
              <a:buFont typeface="Wingdings" panose="05000000000000000000" charset="0"/>
              <a:buChar char="l"/>
            </a:pPr>
            <a:r>
              <a:rPr lang="zh-CN" altLang="zh-CN" sz="2100">
                <a:latin typeface="Arial" panose="020B0604020202020204" pitchFamily="34" charset="0"/>
                <a:ea typeface="微软雅黑" panose="020B0503020204020204" pitchFamily="34" charset="-122"/>
              </a:rPr>
              <a:t>环卫事件管理</a:t>
            </a:r>
            <a:endParaRPr lang="zh-CN" altLang="zh-CN" sz="2100">
              <a:latin typeface="Arial" panose="020B0604020202020204" pitchFamily="34" charset="0"/>
              <a:ea typeface="微软雅黑" panose="020B0503020204020204" pitchFamily="34" charset="-122"/>
            </a:endParaRPr>
          </a:p>
        </p:txBody>
      </p:sp>
      <p:sp>
        <p:nvSpPr>
          <p:cNvPr id="2" name="文本框 1"/>
          <p:cNvSpPr txBox="1"/>
          <p:nvPr/>
        </p:nvSpPr>
        <p:spPr>
          <a:xfrm>
            <a:off x="3048000" y="3932555"/>
            <a:ext cx="3048000" cy="1337945"/>
          </a:xfrm>
          <a:prstGeom prst="rect">
            <a:avLst/>
          </a:prstGeom>
          <a:noFill/>
        </p:spPr>
        <p:txBody>
          <a:bodyPr wrap="square" rtlCol="0">
            <a:spAutoFit/>
          </a:bodyPr>
          <a:p>
            <a:pPr marL="1200150" lvl="2" indent="-285750" algn="l">
              <a:buFont typeface="Wingdings" panose="05000000000000000000" charset="0"/>
              <a:buChar char="l"/>
            </a:pPr>
            <a:r>
              <a:rPr lang="zh-CN" altLang="zh-CN" sz="2100">
                <a:latin typeface="Arial" panose="020B0604020202020204" pitchFamily="34" charset="0"/>
                <a:ea typeface="微软雅黑" panose="020B0503020204020204" pitchFamily="34" charset="-122"/>
                <a:sym typeface="+mn-ea"/>
              </a:rPr>
              <a:t>作业规划</a:t>
            </a:r>
            <a:endParaRPr lang="zh-CN" altLang="zh-CN">
              <a:latin typeface="Arial" panose="020B0604020202020204" pitchFamily="34" charset="0"/>
              <a:ea typeface="微软雅黑" panose="020B0503020204020204" pitchFamily="34" charset="-122"/>
              <a:sym typeface="+mn-ea"/>
            </a:endParaRPr>
          </a:p>
          <a:p>
            <a:pPr marL="1200150" lvl="2" indent="-285750" algn="l">
              <a:buFont typeface="Wingdings" panose="05000000000000000000" charset="0"/>
              <a:buChar char="l"/>
            </a:pPr>
            <a:r>
              <a:rPr lang="zh-CN" altLang="zh-CN" sz="2100">
                <a:latin typeface="Arial" panose="020B0604020202020204" pitchFamily="34" charset="0"/>
                <a:ea typeface="微软雅黑" panose="020B0503020204020204" pitchFamily="34" charset="-122"/>
                <a:sym typeface="+mn-ea"/>
              </a:rPr>
              <a:t>作业监察</a:t>
            </a:r>
            <a:endParaRPr lang="zh-CN" altLang="zh-CN">
              <a:latin typeface="Arial" panose="020B0604020202020204" pitchFamily="34" charset="0"/>
              <a:ea typeface="微软雅黑" panose="020B0503020204020204" pitchFamily="34" charset="-122"/>
              <a:sym typeface="+mn-ea"/>
            </a:endParaRPr>
          </a:p>
          <a:p>
            <a:pPr marL="1200150" lvl="2" indent="-285750" algn="l">
              <a:buFont typeface="Wingdings" panose="05000000000000000000" charset="0"/>
              <a:buChar char="l"/>
            </a:pPr>
            <a:r>
              <a:rPr lang="zh-CN" altLang="zh-CN" sz="2100">
                <a:latin typeface="Arial" panose="020B0604020202020204" pitchFamily="34" charset="0"/>
                <a:ea typeface="微软雅黑" panose="020B0503020204020204" pitchFamily="34" charset="-122"/>
                <a:sym typeface="+mn-ea"/>
              </a:rPr>
              <a:t>作业评估考核</a:t>
            </a:r>
            <a:endParaRPr lang="zh-CN" altLang="zh-CN">
              <a:latin typeface="Arial" panose="020B0604020202020204" pitchFamily="34" charset="0"/>
              <a:ea typeface="微软雅黑" panose="020B0503020204020204" pitchFamily="34" charset="-122"/>
              <a:sym typeface="+mn-ea"/>
            </a:endParaRPr>
          </a:p>
          <a:p>
            <a:pPr lvl="2" indent="0" algn="l"/>
            <a:endParaRPr lang="zh-CN" altLang="en-US"/>
          </a:p>
        </p:txBody>
      </p:sp>
      <p:sp>
        <p:nvSpPr>
          <p:cNvPr id="3" name="文本框 2"/>
          <p:cNvSpPr txBox="1"/>
          <p:nvPr/>
        </p:nvSpPr>
        <p:spPr>
          <a:xfrm>
            <a:off x="5822950" y="3932555"/>
            <a:ext cx="3048000" cy="691515"/>
          </a:xfrm>
          <a:prstGeom prst="rect">
            <a:avLst/>
          </a:prstGeom>
          <a:noFill/>
        </p:spPr>
        <p:txBody>
          <a:bodyPr wrap="square" rtlCol="0">
            <a:spAutoFit/>
          </a:bodyPr>
          <a:p>
            <a:pPr marL="1200150" lvl="2" indent="-285750" algn="l">
              <a:buFont typeface="Wingdings" panose="05000000000000000000" charset="0"/>
              <a:buChar char="l"/>
            </a:pPr>
            <a:r>
              <a:rPr lang="zh-CN" altLang="zh-CN" sz="2100">
                <a:latin typeface="Arial" panose="020B0604020202020204" pitchFamily="34" charset="0"/>
                <a:ea typeface="微软雅黑" panose="020B0503020204020204" pitchFamily="34" charset="-122"/>
                <a:sym typeface="+mn-ea"/>
              </a:rPr>
              <a:t>项目管理</a:t>
            </a:r>
            <a:endParaRPr lang="zh-CN" altLang="zh-CN">
              <a:latin typeface="Arial" panose="020B0604020202020204" pitchFamily="34" charset="0"/>
              <a:ea typeface="微软雅黑" panose="020B0503020204020204" pitchFamily="34" charset="-122"/>
              <a:sym typeface="+mn-ea"/>
            </a:endParaRPr>
          </a:p>
          <a:p>
            <a:pPr lvl="2" indent="0" algn="l"/>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1311"/>
    </mc:Choice>
    <mc:Fallback>
      <p:transition advClick="0" advTm="1311"/>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olidFill>
                  <a:srgbClr val="0066FF"/>
                </a:solidFill>
                <a:sym typeface="+mn-lt"/>
              </a:rPr>
              <a:t>环卫云平</a:t>
            </a:r>
            <a:r>
              <a:rPr>
                <a:sym typeface="+mn-lt"/>
              </a:rPr>
              <a:t>台</a:t>
            </a:r>
            <a:r>
              <a:rPr>
                <a:solidFill>
                  <a:srgbClr val="0066FF"/>
                </a:solidFill>
                <a:sym typeface="Arial" panose="020B0604020202020204" pitchFamily="34" charset="0"/>
              </a:rPr>
              <a:t> • </a:t>
            </a:r>
            <a:r>
              <a:rPr>
                <a:solidFill>
                  <a:srgbClr val="0066FF"/>
                </a:solidFill>
                <a:sym typeface="+mn-ea"/>
              </a:rPr>
              <a:t>功能模块</a:t>
            </a:r>
            <a:endParaRPr lang="zh-CN" altLang="en-US"/>
          </a:p>
        </p:txBody>
      </p:sp>
      <p:grpSp>
        <p:nvGrpSpPr>
          <p:cNvPr id="25602" name="Group 82"/>
          <p:cNvGrpSpPr/>
          <p:nvPr/>
        </p:nvGrpSpPr>
        <p:grpSpPr>
          <a:xfrm>
            <a:off x="41275" y="672465"/>
            <a:ext cx="9022080" cy="4298315"/>
            <a:chOff x="799" y="141"/>
            <a:chExt cx="4902" cy="3214"/>
          </a:xfrm>
        </p:grpSpPr>
        <p:sp>
          <p:nvSpPr>
            <p:cNvPr id="16388" name="Rectangle 24"/>
            <p:cNvSpPr>
              <a:spLocks noChangeArrowheads="1"/>
            </p:cNvSpPr>
            <p:nvPr/>
          </p:nvSpPr>
          <p:spPr bwMode="auto">
            <a:xfrm>
              <a:off x="3884" y="141"/>
              <a:ext cx="291" cy="726"/>
            </a:xfrm>
            <a:prstGeom prst="rect">
              <a:avLst/>
            </a:prstGeom>
            <a:solidFill>
              <a:srgbClr val="FFFF99"/>
            </a:solidFill>
            <a:ln w="9525" cmpd="sng">
              <a:solidFill>
                <a:schemeClr val="tx1"/>
              </a:solid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25605" name="Rectangle 5"/>
            <p:cNvSpPr/>
            <p:nvPr/>
          </p:nvSpPr>
          <p:spPr>
            <a:xfrm>
              <a:off x="799" y="467"/>
              <a:ext cx="1017" cy="181"/>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油料维修其他费用</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06" name="Rectangle 6"/>
            <p:cNvSpPr/>
            <p:nvPr/>
          </p:nvSpPr>
          <p:spPr>
            <a:xfrm>
              <a:off x="799" y="739"/>
              <a:ext cx="1017" cy="181"/>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周月报表管理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07" name="Rectangle 7"/>
            <p:cNvSpPr/>
            <p:nvPr/>
          </p:nvSpPr>
          <p:spPr>
            <a:xfrm>
              <a:off x="799" y="1011"/>
              <a:ext cx="1017" cy="181"/>
            </a:xfrm>
            <a:prstGeom prst="rect">
              <a:avLst/>
            </a:prstGeom>
            <a:solidFill>
              <a:srgbClr val="FF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车辆费用台帐</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08" name="Rectangle 8"/>
            <p:cNvSpPr/>
            <p:nvPr/>
          </p:nvSpPr>
          <p:spPr>
            <a:xfrm>
              <a:off x="799" y="1511"/>
              <a:ext cx="1017" cy="181"/>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车辆调度派单管理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09" name="Rectangle 9"/>
            <p:cNvSpPr/>
            <p:nvPr/>
          </p:nvSpPr>
          <p:spPr>
            <a:xfrm>
              <a:off x="799" y="1783"/>
              <a:ext cx="1017" cy="181"/>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车辆事故管理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10" name="Rectangle 10"/>
            <p:cNvSpPr/>
            <p:nvPr/>
          </p:nvSpPr>
          <p:spPr>
            <a:xfrm>
              <a:off x="799" y="2055"/>
              <a:ext cx="1017" cy="181"/>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车辆</a:t>
              </a:r>
              <a:r>
                <a:rPr lang="zh-CN" altLang="en-US" sz="1200" dirty="0">
                  <a:solidFill>
                    <a:srgbClr val="000099"/>
                  </a:solidFill>
                  <a:latin typeface="Arial" panose="020B0604020202020204" pitchFamily="34" charset="0"/>
                  <a:ea typeface="微软雅黑" panose="020B0503020204020204" pitchFamily="34" charset="-122"/>
                </a:rPr>
                <a:t>维修</a:t>
              </a:r>
              <a:r>
                <a:rPr lang="zh-CN" altLang="en-US" sz="1200" dirty="0">
                  <a:solidFill>
                    <a:srgbClr val="000099"/>
                  </a:solidFill>
                  <a:latin typeface="Tahoma" panose="020B0604030504040204" pitchFamily="34" charset="0"/>
                  <a:ea typeface="微软雅黑" panose="020B0503020204020204" pitchFamily="34" charset="-122"/>
                </a:rPr>
                <a:t>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11" name="Rectangle 11"/>
            <p:cNvSpPr/>
            <p:nvPr/>
          </p:nvSpPr>
          <p:spPr>
            <a:xfrm>
              <a:off x="799" y="2327"/>
              <a:ext cx="1017" cy="182"/>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Arial" panose="020B0604020202020204" pitchFamily="34" charset="0"/>
                  <a:ea typeface="微软雅黑" panose="020B0503020204020204" pitchFamily="34" charset="-122"/>
                </a:rPr>
                <a:t>车辆保养管理</a:t>
              </a:r>
              <a:endParaRPr lang="zh-CN" altLang="en-US" sz="1200" dirty="0">
                <a:solidFill>
                  <a:srgbClr val="000099"/>
                </a:solidFill>
                <a:latin typeface="Arial" panose="020B0604020202020204" pitchFamily="34" charset="0"/>
                <a:ea typeface="微软雅黑" panose="020B0503020204020204" pitchFamily="34" charset="-122"/>
              </a:endParaRPr>
            </a:p>
          </p:txBody>
        </p:sp>
        <p:sp>
          <p:nvSpPr>
            <p:cNvPr id="25612" name="Rectangle 12"/>
            <p:cNvSpPr/>
            <p:nvPr/>
          </p:nvSpPr>
          <p:spPr>
            <a:xfrm>
              <a:off x="799" y="2599"/>
              <a:ext cx="1017" cy="182"/>
            </a:xfrm>
            <a:prstGeom prst="rect">
              <a:avLst/>
            </a:prstGeom>
            <a:solidFill>
              <a:srgbClr val="CC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Arial" panose="020B0604020202020204" pitchFamily="34" charset="0"/>
                  <a:ea typeface="微软雅黑" panose="020B0503020204020204" pitchFamily="34" charset="-122"/>
                </a:rPr>
                <a:t>车辆驾驶员管理</a:t>
              </a:r>
              <a:endParaRPr lang="zh-CN" altLang="en-US" sz="1200" dirty="0">
                <a:solidFill>
                  <a:srgbClr val="000099"/>
                </a:solidFill>
                <a:latin typeface="Arial" panose="020B0604020202020204" pitchFamily="34" charset="0"/>
                <a:ea typeface="微软雅黑" panose="020B0503020204020204" pitchFamily="34" charset="-122"/>
              </a:endParaRPr>
            </a:p>
          </p:txBody>
        </p:sp>
        <p:sp>
          <p:nvSpPr>
            <p:cNvPr id="16397" name="Rectangle 23"/>
            <p:cNvSpPr>
              <a:spLocks noChangeArrowheads="1"/>
            </p:cNvSpPr>
            <p:nvPr/>
          </p:nvSpPr>
          <p:spPr bwMode="auto">
            <a:xfrm>
              <a:off x="2160" y="459"/>
              <a:ext cx="291" cy="1088"/>
            </a:xfrm>
            <a:prstGeom prst="rect">
              <a:avLst/>
            </a:prstGeom>
            <a:solidFill>
              <a:srgbClr val="FFFF99"/>
            </a:solidFill>
            <a:ln w="9525" cmpd="sng">
              <a:solidFill>
                <a:schemeClr val="tx1"/>
              </a:solid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16398" name="Rectangle 25"/>
            <p:cNvSpPr>
              <a:spLocks noChangeArrowheads="1"/>
            </p:cNvSpPr>
            <p:nvPr/>
          </p:nvSpPr>
          <p:spPr bwMode="auto">
            <a:xfrm>
              <a:off x="2155" y="1782"/>
              <a:ext cx="291" cy="726"/>
            </a:xfrm>
            <a:prstGeom prst="rect">
              <a:avLst/>
            </a:prstGeom>
            <a:solidFill>
              <a:srgbClr val="FFFF99"/>
            </a:solidFill>
            <a:ln w="9525" cmpd="sng">
              <a:solidFill>
                <a:schemeClr val="tx1"/>
              </a:solid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16399" name="Rectangle 26"/>
            <p:cNvSpPr>
              <a:spLocks noChangeArrowheads="1"/>
            </p:cNvSpPr>
            <p:nvPr/>
          </p:nvSpPr>
          <p:spPr bwMode="auto">
            <a:xfrm>
              <a:off x="3899" y="965"/>
              <a:ext cx="291" cy="726"/>
            </a:xfrm>
            <a:prstGeom prst="rect">
              <a:avLst/>
            </a:prstGeom>
            <a:solidFill>
              <a:srgbClr val="FFFF99"/>
            </a:solidFill>
            <a:ln w="9525" cmpd="sng">
              <a:solidFill>
                <a:schemeClr val="tx1"/>
              </a:solid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16400" name="Rectangle 27"/>
            <p:cNvSpPr>
              <a:spLocks noChangeArrowheads="1"/>
            </p:cNvSpPr>
            <p:nvPr/>
          </p:nvSpPr>
          <p:spPr bwMode="auto">
            <a:xfrm>
              <a:off x="3899" y="1918"/>
              <a:ext cx="291" cy="724"/>
            </a:xfrm>
            <a:prstGeom prst="rect">
              <a:avLst/>
            </a:prstGeom>
            <a:solidFill>
              <a:srgbClr val="FFFF99"/>
            </a:solidFill>
            <a:ln w="9525" cmpd="sng">
              <a:solidFill>
                <a:schemeClr val="tx1"/>
              </a:solidFill>
              <a:miter lim="800000"/>
            </a:ln>
          </p:spPr>
          <p:txBody>
            <a:bodyPr wrap="none"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25617" name="Rectangle 29"/>
            <p:cNvSpPr/>
            <p:nvPr/>
          </p:nvSpPr>
          <p:spPr>
            <a:xfrm>
              <a:off x="799" y="2863"/>
              <a:ext cx="4899" cy="492"/>
            </a:xfrm>
            <a:prstGeom prst="rect">
              <a:avLst/>
            </a:prstGeom>
            <a:solidFill>
              <a:srgbClr val="83B5FF"/>
            </a:solidFill>
            <a:ln w="9525" cap="flat" cmpd="sng">
              <a:solidFill>
                <a:schemeClr val="tx1"/>
              </a:solidFill>
              <a:prstDash val="solid"/>
              <a:miter/>
              <a:headEnd type="none" w="med" len="med"/>
              <a:tailEnd type="none" w="med" len="med"/>
            </a:ln>
          </p:spPr>
          <p:txBody>
            <a:bodyPr wrap="none" anchor="ctr"/>
            <a:p>
              <a:r>
                <a:rPr lang="zh-CN" altLang="en-US" sz="1600" b="1" dirty="0">
                  <a:solidFill>
                    <a:srgbClr val="000099"/>
                  </a:solidFill>
                  <a:latin typeface="Tahoma" panose="020B0604030504040204" pitchFamily="34" charset="0"/>
                  <a:ea typeface="微软雅黑" panose="020B0503020204020204" pitchFamily="34" charset="-122"/>
                </a:rPr>
                <a:t>人员清扫、垃圾转运站作业、垃圾运输车辆源头垃圾监控、垃圾清扫作业、洒水作业、垃圾卫生填埋</a:t>
              </a:r>
              <a:endParaRPr lang="zh-CN" altLang="en-US" sz="1600" b="1" dirty="0">
                <a:solidFill>
                  <a:srgbClr val="000099"/>
                </a:solidFill>
                <a:latin typeface="Tahoma" panose="020B0604030504040204" pitchFamily="34" charset="0"/>
                <a:ea typeface="微软雅黑" panose="020B0503020204020204" pitchFamily="34" charset="-122"/>
              </a:endParaRPr>
            </a:p>
            <a:p>
              <a:r>
                <a:rPr lang="zh-CN" altLang="en-US" sz="1600" b="1" dirty="0">
                  <a:solidFill>
                    <a:srgbClr val="000099"/>
                  </a:solidFill>
                  <a:latin typeface="Tahoma" panose="020B0604030504040204" pitchFamily="34" charset="0"/>
                  <a:ea typeface="微软雅黑" panose="020B0503020204020204" pitchFamily="34" charset="-122"/>
                </a:rPr>
                <a:t>场，运营报表、作业区域管理、人员调度管理  </a:t>
              </a:r>
              <a:endParaRPr lang="zh-CN" altLang="en-US" sz="1600" b="1" dirty="0">
                <a:solidFill>
                  <a:srgbClr val="000099"/>
                </a:solidFill>
                <a:latin typeface="Tahoma" panose="020B0604030504040204" pitchFamily="34" charset="0"/>
                <a:ea typeface="微软雅黑" panose="020B0503020204020204" pitchFamily="34" charset="-122"/>
              </a:endParaRPr>
            </a:p>
          </p:txBody>
        </p:sp>
        <p:sp>
          <p:nvSpPr>
            <p:cNvPr id="25618" name="Text Box 30"/>
            <p:cNvSpPr txBox="1"/>
            <p:nvPr/>
          </p:nvSpPr>
          <p:spPr>
            <a:xfrm>
              <a:off x="2206" y="510"/>
              <a:ext cx="199" cy="1088"/>
            </a:xfrm>
            <a:prstGeom prst="rect">
              <a:avLst/>
            </a:prstGeom>
            <a:noFill/>
            <a:ln w="9525">
              <a:noFill/>
            </a:ln>
          </p:spPr>
          <p:txBody>
            <a:bodyPr vert="eaVert">
              <a:spAutoFit/>
            </a:bodyPr>
            <a:p>
              <a:pPr algn="l">
                <a:spcBef>
                  <a:spcPct val="50000"/>
                </a:spcBef>
              </a:pPr>
              <a:r>
                <a:rPr lang="zh-CN" altLang="en-US" sz="1200" dirty="0">
                  <a:solidFill>
                    <a:srgbClr val="000099"/>
                  </a:solidFill>
                  <a:latin typeface="Tahoma" panose="020B0604030504040204" pitchFamily="34" charset="0"/>
                  <a:ea typeface="微软雅黑" panose="020B0503020204020204" pitchFamily="34" charset="-122"/>
                </a:rPr>
                <a:t>作业运输费用统计</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19" name="Text Box 31"/>
            <p:cNvSpPr txBox="1"/>
            <p:nvPr/>
          </p:nvSpPr>
          <p:spPr>
            <a:xfrm>
              <a:off x="2206" y="1773"/>
              <a:ext cx="199" cy="773"/>
            </a:xfrm>
            <a:prstGeom prst="rect">
              <a:avLst/>
            </a:prstGeom>
            <a:noFill/>
            <a:ln w="9525">
              <a:noFill/>
            </a:ln>
          </p:spPr>
          <p:txBody>
            <a:bodyPr vert="eaVert">
              <a:spAutoFit/>
            </a:bodyPr>
            <a:p>
              <a:pPr algn="l">
                <a:spcBef>
                  <a:spcPct val="50000"/>
                </a:spcBef>
              </a:pPr>
              <a:r>
                <a:rPr lang="zh-CN" altLang="en-US" sz="1200" dirty="0">
                  <a:solidFill>
                    <a:srgbClr val="000099"/>
                  </a:solidFill>
                  <a:latin typeface="Tahoma" panose="020B0604030504040204" pitchFamily="34" charset="0"/>
                  <a:ea typeface="微软雅黑" panose="020B0503020204020204" pitchFamily="34" charset="-122"/>
                </a:rPr>
                <a:t>车管基础信息</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20" name="Text Box 32"/>
            <p:cNvSpPr txBox="1"/>
            <p:nvPr/>
          </p:nvSpPr>
          <p:spPr>
            <a:xfrm>
              <a:off x="3945" y="240"/>
              <a:ext cx="199" cy="544"/>
            </a:xfrm>
            <a:prstGeom prst="rect">
              <a:avLst/>
            </a:prstGeom>
            <a:solidFill>
              <a:srgbClr val="FFFF99"/>
            </a:solidFill>
            <a:ln w="9525">
              <a:noFill/>
            </a:ln>
          </p:spPr>
          <p:txBody>
            <a:bodyPr vert="eaVert">
              <a:spAutoFit/>
            </a:bodyPr>
            <a:p>
              <a:pPr algn="l">
                <a:spcBef>
                  <a:spcPct val="50000"/>
                </a:spcBef>
              </a:pPr>
              <a:r>
                <a:rPr lang="en-US" altLang="zh-CN" sz="1200" dirty="0">
                  <a:solidFill>
                    <a:srgbClr val="000099"/>
                  </a:solidFill>
                  <a:latin typeface="Tahoma" panose="020B0604030504040204" pitchFamily="34" charset="0"/>
                  <a:ea typeface="微软雅黑" panose="020B0503020204020204" pitchFamily="34" charset="-122"/>
                </a:rPr>
                <a:t>GIS</a:t>
              </a:r>
              <a:r>
                <a:rPr lang="zh-CN" altLang="en-US" sz="1200" dirty="0">
                  <a:solidFill>
                    <a:srgbClr val="000099"/>
                  </a:solidFill>
                  <a:latin typeface="Tahoma" panose="020B0604030504040204" pitchFamily="34" charset="0"/>
                  <a:ea typeface="微软雅黑" panose="020B0503020204020204" pitchFamily="34" charset="-122"/>
                </a:rPr>
                <a:t>数据</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21" name="Text Box 33"/>
            <p:cNvSpPr txBox="1"/>
            <p:nvPr/>
          </p:nvSpPr>
          <p:spPr>
            <a:xfrm>
              <a:off x="3945" y="1056"/>
              <a:ext cx="199" cy="544"/>
            </a:xfrm>
            <a:prstGeom prst="rect">
              <a:avLst/>
            </a:prstGeom>
            <a:solidFill>
              <a:srgbClr val="FFFF99"/>
            </a:solidFill>
            <a:ln w="9525">
              <a:noFill/>
            </a:ln>
          </p:spPr>
          <p:txBody>
            <a:bodyPr vert="eaVert">
              <a:spAutoFit/>
            </a:bodyPr>
            <a:p>
              <a:pPr algn="l">
                <a:spcBef>
                  <a:spcPct val="50000"/>
                </a:spcBef>
              </a:pPr>
              <a:r>
                <a:rPr lang="zh-CN" altLang="en-US" sz="1200" dirty="0">
                  <a:solidFill>
                    <a:srgbClr val="000099"/>
                  </a:solidFill>
                  <a:latin typeface="Tahoma" panose="020B0604030504040204" pitchFamily="34" charset="0"/>
                  <a:ea typeface="微软雅黑" panose="020B0503020204020204" pitchFamily="34" charset="-122"/>
                </a:rPr>
                <a:t>权限管理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22" name="Text Box 34"/>
            <p:cNvSpPr txBox="1"/>
            <p:nvPr/>
          </p:nvSpPr>
          <p:spPr>
            <a:xfrm>
              <a:off x="3945" y="2009"/>
              <a:ext cx="199" cy="544"/>
            </a:xfrm>
            <a:prstGeom prst="rect">
              <a:avLst/>
            </a:prstGeom>
            <a:solidFill>
              <a:srgbClr val="FFFF99"/>
            </a:solidFill>
            <a:ln w="9525">
              <a:noFill/>
            </a:ln>
          </p:spPr>
          <p:txBody>
            <a:bodyPr vert="eaVert">
              <a:spAutoFit/>
            </a:bodyPr>
            <a:p>
              <a:pPr algn="l">
                <a:spcBef>
                  <a:spcPct val="50000"/>
                </a:spcBef>
              </a:pPr>
              <a:r>
                <a:rPr lang="zh-CN" altLang="en-US" sz="1200" dirty="0">
                  <a:solidFill>
                    <a:srgbClr val="000099"/>
                  </a:solidFill>
                  <a:latin typeface="Tahoma" panose="020B0604030504040204" pitchFamily="34" charset="0"/>
                  <a:ea typeface="微软雅黑" panose="020B0503020204020204" pitchFamily="34" charset="-122"/>
                </a:rPr>
                <a:t>作业监控</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23" name="Line 37"/>
            <p:cNvSpPr/>
            <p:nvPr/>
          </p:nvSpPr>
          <p:spPr>
            <a:xfrm>
              <a:off x="1816" y="557"/>
              <a:ext cx="146" cy="0"/>
            </a:xfrm>
            <a:prstGeom prst="line">
              <a:avLst/>
            </a:prstGeom>
            <a:ln w="9525" cap="flat" cmpd="sng">
              <a:solidFill>
                <a:schemeClr val="tx1"/>
              </a:solidFill>
              <a:prstDash val="solid"/>
              <a:headEnd type="none" w="med" len="med"/>
              <a:tailEnd type="none" w="med" len="med"/>
            </a:ln>
          </p:spPr>
        </p:sp>
        <p:sp>
          <p:nvSpPr>
            <p:cNvPr id="25624" name="Line 38"/>
            <p:cNvSpPr/>
            <p:nvPr/>
          </p:nvSpPr>
          <p:spPr>
            <a:xfrm>
              <a:off x="1816" y="1102"/>
              <a:ext cx="146" cy="0"/>
            </a:xfrm>
            <a:prstGeom prst="line">
              <a:avLst/>
            </a:prstGeom>
            <a:ln w="9525" cap="flat" cmpd="sng">
              <a:solidFill>
                <a:schemeClr val="tx1"/>
              </a:solidFill>
              <a:prstDash val="solid"/>
              <a:headEnd type="none" w="med" len="med"/>
              <a:tailEnd type="none" w="med" len="med"/>
            </a:ln>
          </p:spPr>
        </p:sp>
        <p:sp>
          <p:nvSpPr>
            <p:cNvPr id="25625" name="Line 39"/>
            <p:cNvSpPr/>
            <p:nvPr/>
          </p:nvSpPr>
          <p:spPr>
            <a:xfrm>
              <a:off x="1816" y="828"/>
              <a:ext cx="146" cy="0"/>
            </a:xfrm>
            <a:prstGeom prst="line">
              <a:avLst/>
            </a:prstGeom>
            <a:ln w="9525" cap="flat" cmpd="sng">
              <a:solidFill>
                <a:schemeClr val="tx1"/>
              </a:solidFill>
              <a:prstDash val="solid"/>
              <a:headEnd type="none" w="med" len="med"/>
              <a:tailEnd type="none" w="med" len="med"/>
            </a:ln>
          </p:spPr>
        </p:sp>
        <p:sp>
          <p:nvSpPr>
            <p:cNvPr id="25626" name="Line 40"/>
            <p:cNvSpPr/>
            <p:nvPr/>
          </p:nvSpPr>
          <p:spPr>
            <a:xfrm>
              <a:off x="1816" y="1600"/>
              <a:ext cx="146" cy="0"/>
            </a:xfrm>
            <a:prstGeom prst="line">
              <a:avLst/>
            </a:prstGeom>
            <a:ln w="9525" cap="flat" cmpd="sng">
              <a:solidFill>
                <a:schemeClr val="tx1"/>
              </a:solidFill>
              <a:prstDash val="solid"/>
              <a:headEnd type="none" w="med" len="med"/>
              <a:tailEnd type="none" w="med" len="med"/>
            </a:ln>
          </p:spPr>
        </p:sp>
        <p:sp>
          <p:nvSpPr>
            <p:cNvPr id="25627" name="Line 41"/>
            <p:cNvSpPr/>
            <p:nvPr/>
          </p:nvSpPr>
          <p:spPr>
            <a:xfrm>
              <a:off x="1816" y="2145"/>
              <a:ext cx="146" cy="0"/>
            </a:xfrm>
            <a:prstGeom prst="line">
              <a:avLst/>
            </a:prstGeom>
            <a:ln w="9525" cap="flat" cmpd="sng">
              <a:solidFill>
                <a:schemeClr val="tx1"/>
              </a:solidFill>
              <a:prstDash val="solid"/>
              <a:headEnd type="none" w="med" len="med"/>
              <a:tailEnd type="none" w="med" len="med"/>
            </a:ln>
          </p:spPr>
        </p:sp>
        <p:sp>
          <p:nvSpPr>
            <p:cNvPr id="25628" name="Line 42"/>
            <p:cNvSpPr/>
            <p:nvPr/>
          </p:nvSpPr>
          <p:spPr>
            <a:xfrm>
              <a:off x="1816" y="1873"/>
              <a:ext cx="146" cy="0"/>
            </a:xfrm>
            <a:prstGeom prst="line">
              <a:avLst/>
            </a:prstGeom>
            <a:ln w="9525" cap="flat" cmpd="sng">
              <a:solidFill>
                <a:schemeClr val="tx1"/>
              </a:solidFill>
              <a:prstDash val="solid"/>
              <a:headEnd type="none" w="med" len="med"/>
              <a:tailEnd type="none" w="med" len="med"/>
            </a:ln>
          </p:spPr>
        </p:sp>
        <p:sp>
          <p:nvSpPr>
            <p:cNvPr id="25629" name="Line 43"/>
            <p:cNvSpPr/>
            <p:nvPr/>
          </p:nvSpPr>
          <p:spPr>
            <a:xfrm>
              <a:off x="1816" y="2689"/>
              <a:ext cx="146" cy="0"/>
            </a:xfrm>
            <a:prstGeom prst="line">
              <a:avLst/>
            </a:prstGeom>
            <a:ln w="9525" cap="flat" cmpd="sng">
              <a:solidFill>
                <a:schemeClr val="tx1"/>
              </a:solidFill>
              <a:prstDash val="solid"/>
              <a:headEnd type="none" w="med" len="med"/>
              <a:tailEnd type="none" w="med" len="med"/>
            </a:ln>
          </p:spPr>
        </p:sp>
        <p:sp>
          <p:nvSpPr>
            <p:cNvPr id="25630" name="Line 44"/>
            <p:cNvSpPr/>
            <p:nvPr/>
          </p:nvSpPr>
          <p:spPr>
            <a:xfrm>
              <a:off x="1816" y="2417"/>
              <a:ext cx="146" cy="0"/>
            </a:xfrm>
            <a:prstGeom prst="line">
              <a:avLst/>
            </a:prstGeom>
            <a:ln w="9525" cap="flat" cmpd="sng">
              <a:solidFill>
                <a:schemeClr val="tx1"/>
              </a:solidFill>
              <a:prstDash val="solid"/>
              <a:headEnd type="none" w="med" len="med"/>
              <a:tailEnd type="none" w="med" len="med"/>
            </a:ln>
          </p:spPr>
        </p:sp>
        <p:sp>
          <p:nvSpPr>
            <p:cNvPr id="25631" name="Line 45"/>
            <p:cNvSpPr/>
            <p:nvPr/>
          </p:nvSpPr>
          <p:spPr>
            <a:xfrm>
              <a:off x="4390" y="240"/>
              <a:ext cx="145" cy="0"/>
            </a:xfrm>
            <a:prstGeom prst="line">
              <a:avLst/>
            </a:prstGeom>
            <a:ln w="9525" cap="flat" cmpd="sng">
              <a:solidFill>
                <a:schemeClr val="tx1"/>
              </a:solidFill>
              <a:prstDash val="solid"/>
              <a:headEnd type="none" w="med" len="med"/>
              <a:tailEnd type="none" w="med" len="med"/>
            </a:ln>
          </p:spPr>
        </p:sp>
        <p:sp>
          <p:nvSpPr>
            <p:cNvPr id="25632" name="Line 46"/>
            <p:cNvSpPr/>
            <p:nvPr/>
          </p:nvSpPr>
          <p:spPr>
            <a:xfrm>
              <a:off x="4390" y="784"/>
              <a:ext cx="145" cy="0"/>
            </a:xfrm>
            <a:prstGeom prst="line">
              <a:avLst/>
            </a:prstGeom>
            <a:ln w="9525" cap="flat" cmpd="sng">
              <a:solidFill>
                <a:schemeClr val="tx1"/>
              </a:solidFill>
              <a:prstDash val="solid"/>
              <a:headEnd type="none" w="med" len="med"/>
              <a:tailEnd type="none" w="med" len="med"/>
            </a:ln>
          </p:spPr>
        </p:sp>
        <p:sp>
          <p:nvSpPr>
            <p:cNvPr id="25633" name="Line 47"/>
            <p:cNvSpPr/>
            <p:nvPr/>
          </p:nvSpPr>
          <p:spPr>
            <a:xfrm>
              <a:off x="4390" y="512"/>
              <a:ext cx="145" cy="0"/>
            </a:xfrm>
            <a:prstGeom prst="line">
              <a:avLst/>
            </a:prstGeom>
            <a:ln w="9525" cap="flat" cmpd="sng">
              <a:solidFill>
                <a:schemeClr val="tx1"/>
              </a:solidFill>
              <a:prstDash val="solid"/>
              <a:headEnd type="none" w="med" len="med"/>
              <a:tailEnd type="none" w="med" len="med"/>
            </a:ln>
          </p:spPr>
        </p:sp>
        <p:sp>
          <p:nvSpPr>
            <p:cNvPr id="25634" name="Line 48"/>
            <p:cNvSpPr/>
            <p:nvPr/>
          </p:nvSpPr>
          <p:spPr>
            <a:xfrm>
              <a:off x="4390" y="1328"/>
              <a:ext cx="145" cy="0"/>
            </a:xfrm>
            <a:prstGeom prst="line">
              <a:avLst/>
            </a:prstGeom>
            <a:ln w="9525" cap="flat" cmpd="sng">
              <a:solidFill>
                <a:schemeClr val="tx1"/>
              </a:solidFill>
              <a:prstDash val="solid"/>
              <a:headEnd type="none" w="med" len="med"/>
              <a:tailEnd type="none" w="med" len="med"/>
            </a:ln>
          </p:spPr>
        </p:sp>
        <p:sp>
          <p:nvSpPr>
            <p:cNvPr id="25635" name="Line 49"/>
            <p:cNvSpPr/>
            <p:nvPr/>
          </p:nvSpPr>
          <p:spPr>
            <a:xfrm>
              <a:off x="4390" y="1056"/>
              <a:ext cx="145" cy="0"/>
            </a:xfrm>
            <a:prstGeom prst="line">
              <a:avLst/>
            </a:prstGeom>
            <a:ln w="9525" cap="flat" cmpd="sng">
              <a:solidFill>
                <a:schemeClr val="tx1"/>
              </a:solidFill>
              <a:prstDash val="solid"/>
              <a:headEnd type="none" w="med" len="med"/>
              <a:tailEnd type="none" w="med" len="med"/>
            </a:ln>
          </p:spPr>
        </p:sp>
        <p:sp>
          <p:nvSpPr>
            <p:cNvPr id="25636" name="Line 50"/>
            <p:cNvSpPr/>
            <p:nvPr/>
          </p:nvSpPr>
          <p:spPr>
            <a:xfrm>
              <a:off x="4383" y="1638"/>
              <a:ext cx="145" cy="0"/>
            </a:xfrm>
            <a:prstGeom prst="line">
              <a:avLst/>
            </a:prstGeom>
            <a:ln w="9525" cap="flat" cmpd="sng">
              <a:solidFill>
                <a:schemeClr val="tx1"/>
              </a:solidFill>
              <a:prstDash val="solid"/>
              <a:headEnd type="none" w="med" len="med"/>
              <a:tailEnd type="none" w="med" len="med"/>
            </a:ln>
          </p:spPr>
        </p:sp>
        <p:sp>
          <p:nvSpPr>
            <p:cNvPr id="25637" name="Line 51"/>
            <p:cNvSpPr/>
            <p:nvPr/>
          </p:nvSpPr>
          <p:spPr>
            <a:xfrm>
              <a:off x="4390" y="2145"/>
              <a:ext cx="145" cy="0"/>
            </a:xfrm>
            <a:prstGeom prst="line">
              <a:avLst/>
            </a:prstGeom>
            <a:ln w="9525" cap="flat" cmpd="sng">
              <a:solidFill>
                <a:schemeClr val="tx1"/>
              </a:solidFill>
              <a:prstDash val="solid"/>
              <a:headEnd type="none" w="med" len="med"/>
              <a:tailEnd type="none" w="med" len="med"/>
            </a:ln>
          </p:spPr>
        </p:sp>
        <p:sp>
          <p:nvSpPr>
            <p:cNvPr id="25638" name="Line 52"/>
            <p:cNvSpPr/>
            <p:nvPr/>
          </p:nvSpPr>
          <p:spPr>
            <a:xfrm>
              <a:off x="4383" y="1865"/>
              <a:ext cx="145" cy="0"/>
            </a:xfrm>
            <a:prstGeom prst="line">
              <a:avLst/>
            </a:prstGeom>
            <a:ln w="9525" cap="flat" cmpd="sng">
              <a:solidFill>
                <a:schemeClr val="tx1"/>
              </a:solidFill>
              <a:prstDash val="solid"/>
              <a:headEnd type="none" w="med" len="med"/>
              <a:tailEnd type="none" w="med" len="med"/>
            </a:ln>
          </p:spPr>
        </p:sp>
        <p:sp>
          <p:nvSpPr>
            <p:cNvPr id="25639" name="Line 53"/>
            <p:cNvSpPr/>
            <p:nvPr/>
          </p:nvSpPr>
          <p:spPr>
            <a:xfrm>
              <a:off x="4886" y="1592"/>
              <a:ext cx="145" cy="0"/>
            </a:xfrm>
            <a:prstGeom prst="line">
              <a:avLst/>
            </a:prstGeom>
            <a:ln w="9525" cap="flat" cmpd="sng">
              <a:solidFill>
                <a:schemeClr val="tx1"/>
              </a:solidFill>
              <a:prstDash val="solid"/>
              <a:headEnd type="none" w="med" len="med"/>
              <a:tailEnd type="none" w="med" len="med"/>
            </a:ln>
          </p:spPr>
        </p:sp>
        <p:sp>
          <p:nvSpPr>
            <p:cNvPr id="25640" name="Line 54"/>
            <p:cNvSpPr/>
            <p:nvPr/>
          </p:nvSpPr>
          <p:spPr>
            <a:xfrm>
              <a:off x="4383" y="2417"/>
              <a:ext cx="145" cy="0"/>
            </a:xfrm>
            <a:prstGeom prst="line">
              <a:avLst/>
            </a:prstGeom>
            <a:ln w="9525" cap="flat" cmpd="sng">
              <a:solidFill>
                <a:schemeClr val="tx1"/>
              </a:solidFill>
              <a:prstDash val="solid"/>
              <a:headEnd type="none" w="med" len="med"/>
              <a:tailEnd type="none" w="med" len="med"/>
            </a:ln>
          </p:spPr>
        </p:sp>
        <p:sp>
          <p:nvSpPr>
            <p:cNvPr id="25641" name="Line 55"/>
            <p:cNvSpPr/>
            <p:nvPr/>
          </p:nvSpPr>
          <p:spPr>
            <a:xfrm>
              <a:off x="1962" y="557"/>
              <a:ext cx="0" cy="542"/>
            </a:xfrm>
            <a:prstGeom prst="line">
              <a:avLst/>
            </a:prstGeom>
            <a:ln w="9525" cap="flat" cmpd="sng">
              <a:solidFill>
                <a:schemeClr val="tx1"/>
              </a:solidFill>
              <a:prstDash val="solid"/>
              <a:headEnd type="none" w="med" len="med"/>
              <a:tailEnd type="none" w="med" len="med"/>
            </a:ln>
          </p:spPr>
        </p:sp>
        <p:sp>
          <p:nvSpPr>
            <p:cNvPr id="25642" name="Line 56"/>
            <p:cNvSpPr/>
            <p:nvPr/>
          </p:nvSpPr>
          <p:spPr>
            <a:xfrm>
              <a:off x="1962" y="1600"/>
              <a:ext cx="0" cy="1089"/>
            </a:xfrm>
            <a:prstGeom prst="line">
              <a:avLst/>
            </a:prstGeom>
            <a:ln w="9525" cap="flat" cmpd="sng">
              <a:solidFill>
                <a:schemeClr val="tx1"/>
              </a:solidFill>
              <a:prstDash val="solid"/>
              <a:headEnd type="none" w="med" len="med"/>
              <a:tailEnd type="none" w="med" len="med"/>
            </a:ln>
          </p:spPr>
        </p:sp>
        <p:sp>
          <p:nvSpPr>
            <p:cNvPr id="25643" name="Line 57"/>
            <p:cNvSpPr/>
            <p:nvPr/>
          </p:nvSpPr>
          <p:spPr>
            <a:xfrm>
              <a:off x="4390" y="240"/>
              <a:ext cx="0" cy="541"/>
            </a:xfrm>
            <a:prstGeom prst="line">
              <a:avLst/>
            </a:prstGeom>
            <a:ln w="9525" cap="flat" cmpd="sng">
              <a:solidFill>
                <a:schemeClr val="tx1"/>
              </a:solidFill>
              <a:prstDash val="solid"/>
              <a:headEnd type="none" w="med" len="med"/>
              <a:tailEnd type="none" w="med" len="med"/>
            </a:ln>
          </p:spPr>
        </p:sp>
        <p:sp>
          <p:nvSpPr>
            <p:cNvPr id="25644" name="Line 58"/>
            <p:cNvSpPr/>
            <p:nvPr/>
          </p:nvSpPr>
          <p:spPr>
            <a:xfrm flipH="1">
              <a:off x="4383" y="1056"/>
              <a:ext cx="7" cy="265"/>
            </a:xfrm>
            <a:prstGeom prst="line">
              <a:avLst/>
            </a:prstGeom>
            <a:ln w="9525" cap="flat" cmpd="sng">
              <a:solidFill>
                <a:schemeClr val="tx1"/>
              </a:solidFill>
              <a:prstDash val="solid"/>
              <a:headEnd type="none" w="med" len="med"/>
              <a:tailEnd type="none" w="med" len="med"/>
            </a:ln>
          </p:spPr>
        </p:sp>
        <p:sp>
          <p:nvSpPr>
            <p:cNvPr id="25645" name="Line 59"/>
            <p:cNvSpPr/>
            <p:nvPr/>
          </p:nvSpPr>
          <p:spPr>
            <a:xfrm>
              <a:off x="4383" y="1638"/>
              <a:ext cx="0" cy="1043"/>
            </a:xfrm>
            <a:prstGeom prst="line">
              <a:avLst/>
            </a:prstGeom>
            <a:ln w="9525" cap="flat" cmpd="sng">
              <a:solidFill>
                <a:schemeClr val="tx1"/>
              </a:solidFill>
              <a:prstDash val="solid"/>
              <a:headEnd type="none" w="med" len="med"/>
              <a:tailEnd type="none" w="med" len="med"/>
            </a:ln>
          </p:spPr>
        </p:sp>
        <p:sp>
          <p:nvSpPr>
            <p:cNvPr id="25646" name="Line 60"/>
            <p:cNvSpPr/>
            <p:nvPr/>
          </p:nvSpPr>
          <p:spPr>
            <a:xfrm>
              <a:off x="3149" y="2644"/>
              <a:ext cx="0" cy="229"/>
            </a:xfrm>
            <a:prstGeom prst="line">
              <a:avLst/>
            </a:prstGeom>
            <a:ln w="9525" cap="flat" cmpd="sng">
              <a:solidFill>
                <a:schemeClr val="tx1"/>
              </a:solidFill>
              <a:prstDash val="solid"/>
              <a:headEnd type="none" w="med" len="med"/>
              <a:tailEnd type="none" w="med" len="med"/>
            </a:ln>
          </p:spPr>
        </p:sp>
        <p:sp>
          <p:nvSpPr>
            <p:cNvPr id="25647" name="Line 61"/>
            <p:cNvSpPr/>
            <p:nvPr/>
          </p:nvSpPr>
          <p:spPr>
            <a:xfrm>
              <a:off x="3149" y="1419"/>
              <a:ext cx="0" cy="590"/>
            </a:xfrm>
            <a:prstGeom prst="line">
              <a:avLst/>
            </a:prstGeom>
            <a:ln w="9525" cap="flat" cmpd="sng">
              <a:solidFill>
                <a:schemeClr val="tx1"/>
              </a:solidFill>
              <a:prstDash val="solid"/>
              <a:headEnd type="none" w="med" len="med"/>
              <a:tailEnd type="none" w="med" len="med"/>
            </a:ln>
          </p:spPr>
        </p:sp>
        <p:sp>
          <p:nvSpPr>
            <p:cNvPr id="25648" name="Line 62"/>
            <p:cNvSpPr/>
            <p:nvPr/>
          </p:nvSpPr>
          <p:spPr>
            <a:xfrm>
              <a:off x="1962" y="828"/>
              <a:ext cx="193" cy="0"/>
            </a:xfrm>
            <a:prstGeom prst="line">
              <a:avLst/>
            </a:prstGeom>
            <a:ln w="9525" cap="flat" cmpd="sng">
              <a:solidFill>
                <a:schemeClr val="tx1"/>
              </a:solidFill>
              <a:prstDash val="solid"/>
              <a:headEnd type="none" w="med" len="med"/>
              <a:tailEnd type="none" w="med" len="med"/>
            </a:ln>
          </p:spPr>
        </p:sp>
        <p:sp>
          <p:nvSpPr>
            <p:cNvPr id="25649" name="Line 63"/>
            <p:cNvSpPr/>
            <p:nvPr/>
          </p:nvSpPr>
          <p:spPr>
            <a:xfrm>
              <a:off x="1962" y="2145"/>
              <a:ext cx="193" cy="0"/>
            </a:xfrm>
            <a:prstGeom prst="line">
              <a:avLst/>
            </a:prstGeom>
            <a:ln w="9525" cap="flat" cmpd="sng">
              <a:solidFill>
                <a:schemeClr val="tx1"/>
              </a:solidFill>
              <a:prstDash val="solid"/>
              <a:headEnd type="none" w="med" len="med"/>
              <a:tailEnd type="none" w="med" len="med"/>
            </a:ln>
          </p:spPr>
        </p:sp>
        <p:sp>
          <p:nvSpPr>
            <p:cNvPr id="25650" name="Line 64"/>
            <p:cNvSpPr/>
            <p:nvPr/>
          </p:nvSpPr>
          <p:spPr>
            <a:xfrm>
              <a:off x="4196" y="2281"/>
              <a:ext cx="194" cy="0"/>
            </a:xfrm>
            <a:prstGeom prst="line">
              <a:avLst/>
            </a:prstGeom>
            <a:ln w="9525" cap="flat" cmpd="sng">
              <a:solidFill>
                <a:schemeClr val="tx1"/>
              </a:solidFill>
              <a:prstDash val="solid"/>
              <a:headEnd type="none" w="med" len="med"/>
              <a:tailEnd type="none" w="med" len="med"/>
            </a:ln>
          </p:spPr>
        </p:sp>
        <p:sp>
          <p:nvSpPr>
            <p:cNvPr id="25651" name="Line 65"/>
            <p:cNvSpPr/>
            <p:nvPr/>
          </p:nvSpPr>
          <p:spPr>
            <a:xfrm>
              <a:off x="4190" y="1328"/>
              <a:ext cx="194" cy="0"/>
            </a:xfrm>
            <a:prstGeom prst="line">
              <a:avLst/>
            </a:prstGeom>
            <a:ln w="9525" cap="flat" cmpd="sng">
              <a:solidFill>
                <a:schemeClr val="tx1"/>
              </a:solidFill>
              <a:prstDash val="solid"/>
              <a:headEnd type="none" w="med" len="med"/>
              <a:tailEnd type="none" w="med" len="med"/>
            </a:ln>
          </p:spPr>
        </p:sp>
        <p:sp>
          <p:nvSpPr>
            <p:cNvPr id="25652" name="Line 66"/>
            <p:cNvSpPr/>
            <p:nvPr/>
          </p:nvSpPr>
          <p:spPr>
            <a:xfrm>
              <a:off x="4190" y="512"/>
              <a:ext cx="194" cy="0"/>
            </a:xfrm>
            <a:prstGeom prst="line">
              <a:avLst/>
            </a:prstGeom>
            <a:ln w="9525" cap="flat" cmpd="sng">
              <a:solidFill>
                <a:schemeClr val="tx1"/>
              </a:solidFill>
              <a:prstDash val="solid"/>
              <a:headEnd type="none" w="med" len="med"/>
              <a:tailEnd type="none" w="med" len="med"/>
            </a:ln>
          </p:spPr>
        </p:sp>
        <p:sp>
          <p:nvSpPr>
            <p:cNvPr id="25653" name="Line 67"/>
            <p:cNvSpPr/>
            <p:nvPr/>
          </p:nvSpPr>
          <p:spPr>
            <a:xfrm>
              <a:off x="2446" y="828"/>
              <a:ext cx="145" cy="0"/>
            </a:xfrm>
            <a:prstGeom prst="line">
              <a:avLst/>
            </a:prstGeom>
            <a:ln w="9525" cap="flat" cmpd="sng">
              <a:solidFill>
                <a:schemeClr val="tx1"/>
              </a:solidFill>
              <a:prstDash val="solid"/>
              <a:headEnd type="none" w="med" len="med"/>
              <a:tailEnd type="none" w="med" len="med"/>
            </a:ln>
          </p:spPr>
        </p:sp>
        <p:sp>
          <p:nvSpPr>
            <p:cNvPr id="25654" name="Line 68"/>
            <p:cNvSpPr/>
            <p:nvPr/>
          </p:nvSpPr>
          <p:spPr>
            <a:xfrm>
              <a:off x="2446" y="2145"/>
              <a:ext cx="145" cy="0"/>
            </a:xfrm>
            <a:prstGeom prst="line">
              <a:avLst/>
            </a:prstGeom>
            <a:ln w="9525" cap="flat" cmpd="sng">
              <a:solidFill>
                <a:schemeClr val="tx1"/>
              </a:solidFill>
              <a:prstDash val="solid"/>
              <a:headEnd type="none" w="med" len="med"/>
              <a:tailEnd type="none" w="med" len="med"/>
            </a:ln>
          </p:spPr>
        </p:sp>
        <p:sp>
          <p:nvSpPr>
            <p:cNvPr id="25655" name="Line 69"/>
            <p:cNvSpPr/>
            <p:nvPr/>
          </p:nvSpPr>
          <p:spPr>
            <a:xfrm>
              <a:off x="2591" y="828"/>
              <a:ext cx="0" cy="1314"/>
            </a:xfrm>
            <a:prstGeom prst="line">
              <a:avLst/>
            </a:prstGeom>
            <a:ln w="9525" cap="flat" cmpd="sng">
              <a:solidFill>
                <a:schemeClr val="tx1"/>
              </a:solidFill>
              <a:prstDash val="solid"/>
              <a:headEnd type="none" w="med" len="med"/>
              <a:tailEnd type="none" w="med" len="med"/>
            </a:ln>
          </p:spPr>
        </p:sp>
        <p:sp>
          <p:nvSpPr>
            <p:cNvPr id="25656" name="Line 70"/>
            <p:cNvSpPr/>
            <p:nvPr/>
          </p:nvSpPr>
          <p:spPr>
            <a:xfrm>
              <a:off x="3754" y="2281"/>
              <a:ext cx="145" cy="0"/>
            </a:xfrm>
            <a:prstGeom prst="line">
              <a:avLst/>
            </a:prstGeom>
            <a:ln w="9525" cap="flat" cmpd="sng">
              <a:solidFill>
                <a:schemeClr val="tx1"/>
              </a:solidFill>
              <a:prstDash val="solid"/>
              <a:headEnd type="none" w="med" len="med"/>
              <a:tailEnd type="none" w="med" len="med"/>
            </a:ln>
          </p:spPr>
        </p:sp>
        <p:sp>
          <p:nvSpPr>
            <p:cNvPr id="25657" name="Line 71"/>
            <p:cNvSpPr/>
            <p:nvPr/>
          </p:nvSpPr>
          <p:spPr>
            <a:xfrm>
              <a:off x="3754" y="1328"/>
              <a:ext cx="145" cy="0"/>
            </a:xfrm>
            <a:prstGeom prst="line">
              <a:avLst/>
            </a:prstGeom>
            <a:ln w="9525" cap="flat" cmpd="sng">
              <a:solidFill>
                <a:schemeClr val="tx1"/>
              </a:solidFill>
              <a:prstDash val="solid"/>
              <a:headEnd type="none" w="med" len="med"/>
              <a:tailEnd type="none" w="med" len="med"/>
            </a:ln>
          </p:spPr>
        </p:sp>
        <p:sp>
          <p:nvSpPr>
            <p:cNvPr id="25658" name="Line 72"/>
            <p:cNvSpPr/>
            <p:nvPr/>
          </p:nvSpPr>
          <p:spPr>
            <a:xfrm>
              <a:off x="3754" y="512"/>
              <a:ext cx="145" cy="0"/>
            </a:xfrm>
            <a:prstGeom prst="line">
              <a:avLst/>
            </a:prstGeom>
            <a:ln w="9525" cap="flat" cmpd="sng">
              <a:solidFill>
                <a:schemeClr val="tx1"/>
              </a:solidFill>
              <a:prstDash val="solid"/>
              <a:headEnd type="none" w="med" len="med"/>
              <a:tailEnd type="none" w="med" len="med"/>
            </a:ln>
          </p:spPr>
        </p:sp>
        <p:sp>
          <p:nvSpPr>
            <p:cNvPr id="25659" name="Line 73"/>
            <p:cNvSpPr/>
            <p:nvPr/>
          </p:nvSpPr>
          <p:spPr>
            <a:xfrm>
              <a:off x="3754" y="512"/>
              <a:ext cx="0" cy="1769"/>
            </a:xfrm>
            <a:prstGeom prst="line">
              <a:avLst/>
            </a:prstGeom>
            <a:ln w="9525" cap="flat" cmpd="sng">
              <a:solidFill>
                <a:schemeClr val="tx1"/>
              </a:solidFill>
              <a:prstDash val="solid"/>
              <a:headEnd type="none" w="med" len="med"/>
              <a:tailEnd type="none" w="med" len="med"/>
            </a:ln>
          </p:spPr>
        </p:sp>
        <p:sp>
          <p:nvSpPr>
            <p:cNvPr id="25660" name="Line 74"/>
            <p:cNvSpPr/>
            <p:nvPr/>
          </p:nvSpPr>
          <p:spPr>
            <a:xfrm>
              <a:off x="3512" y="1056"/>
              <a:ext cx="239" cy="0"/>
            </a:xfrm>
            <a:prstGeom prst="line">
              <a:avLst/>
            </a:prstGeom>
            <a:ln w="9525" cap="flat" cmpd="sng">
              <a:solidFill>
                <a:schemeClr val="tx1"/>
              </a:solidFill>
              <a:prstDash val="solid"/>
              <a:headEnd type="none" w="med" len="med"/>
              <a:tailEnd type="none" w="med" len="med"/>
            </a:ln>
          </p:spPr>
        </p:sp>
        <p:sp>
          <p:nvSpPr>
            <p:cNvPr id="25661" name="Line 75"/>
            <p:cNvSpPr/>
            <p:nvPr/>
          </p:nvSpPr>
          <p:spPr>
            <a:xfrm flipH="1">
              <a:off x="2591" y="1056"/>
              <a:ext cx="194" cy="0"/>
            </a:xfrm>
            <a:prstGeom prst="line">
              <a:avLst/>
            </a:prstGeom>
            <a:ln w="9525" cap="flat" cmpd="sng">
              <a:solidFill>
                <a:schemeClr val="tx1"/>
              </a:solidFill>
              <a:prstDash val="solid"/>
              <a:headEnd type="none" w="med" len="med"/>
              <a:tailEnd type="none" w="med" len="med"/>
            </a:ln>
          </p:spPr>
        </p:sp>
        <p:sp>
          <p:nvSpPr>
            <p:cNvPr id="25662" name="Rectangle 13"/>
            <p:cNvSpPr/>
            <p:nvPr/>
          </p:nvSpPr>
          <p:spPr>
            <a:xfrm>
              <a:off x="4538" y="187"/>
              <a:ext cx="1163" cy="181"/>
            </a:xfrm>
            <a:prstGeom prst="rect">
              <a:avLst/>
            </a:prstGeom>
            <a:solidFill>
              <a:srgbClr val="FFA9A9"/>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环卫关注设施</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63" name="Rectangle 14"/>
            <p:cNvSpPr/>
            <p:nvPr/>
          </p:nvSpPr>
          <p:spPr>
            <a:xfrm>
              <a:off x="4538" y="459"/>
              <a:ext cx="1163" cy="182"/>
            </a:xfrm>
            <a:prstGeom prst="rect">
              <a:avLst/>
            </a:prstGeom>
            <a:solidFill>
              <a:srgbClr val="FFA9A9"/>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环卫作业道路</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64" name="Rectangle 15"/>
            <p:cNvSpPr/>
            <p:nvPr/>
          </p:nvSpPr>
          <p:spPr>
            <a:xfrm>
              <a:off x="4538" y="731"/>
              <a:ext cx="1163" cy="182"/>
            </a:xfrm>
            <a:prstGeom prst="rect">
              <a:avLst/>
            </a:prstGeom>
            <a:solidFill>
              <a:srgbClr val="FFA9A9"/>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市政区详细地理信息</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65" name="Rectangle 17"/>
            <p:cNvSpPr/>
            <p:nvPr/>
          </p:nvSpPr>
          <p:spPr>
            <a:xfrm>
              <a:off x="4538" y="1003"/>
              <a:ext cx="1163" cy="181"/>
            </a:xfrm>
            <a:prstGeom prst="rect">
              <a:avLst/>
            </a:prstGeom>
            <a:solidFill>
              <a:srgbClr val="99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组织结构管理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66" name="Rectangle 18"/>
            <p:cNvSpPr/>
            <p:nvPr/>
          </p:nvSpPr>
          <p:spPr>
            <a:xfrm>
              <a:off x="4538" y="1275"/>
              <a:ext cx="1163" cy="181"/>
            </a:xfrm>
            <a:prstGeom prst="rect">
              <a:avLst/>
            </a:prstGeom>
            <a:solidFill>
              <a:srgbClr val="99FFCC"/>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Tahoma" panose="020B0604030504040204" pitchFamily="34" charset="0"/>
                  <a:ea typeface="微软雅黑" panose="020B0503020204020204" pitchFamily="34" charset="-122"/>
                </a:rPr>
                <a:t>角色权限管理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67" name="Rectangle 19"/>
            <p:cNvSpPr/>
            <p:nvPr/>
          </p:nvSpPr>
          <p:spPr>
            <a:xfrm>
              <a:off x="4538" y="1547"/>
              <a:ext cx="1163" cy="181"/>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黑体" panose="02010609060101010101" pitchFamily="2" charset="-122"/>
                  <a:ea typeface="微软雅黑" panose="020B0503020204020204" pitchFamily="34" charset="-122"/>
                </a:rPr>
                <a:t>作业车辆实时跟踪监控</a:t>
              </a:r>
              <a:endParaRPr lang="zh-CN" altLang="en-US" sz="1200" dirty="0">
                <a:solidFill>
                  <a:srgbClr val="000099"/>
                </a:solidFill>
                <a:latin typeface="黑体" panose="02010609060101010101" pitchFamily="2" charset="-122"/>
                <a:ea typeface="微软雅黑" panose="020B0503020204020204" pitchFamily="34" charset="-122"/>
              </a:endParaRPr>
            </a:p>
          </p:txBody>
        </p:sp>
        <p:sp>
          <p:nvSpPr>
            <p:cNvPr id="25668" name="Rectangle 20"/>
            <p:cNvSpPr/>
            <p:nvPr/>
          </p:nvSpPr>
          <p:spPr>
            <a:xfrm>
              <a:off x="4538" y="1819"/>
              <a:ext cx="1163" cy="181"/>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p>
              <a:r>
                <a:rPr lang="zh-CN" altLang="zh-CN" sz="1200" dirty="0">
                  <a:solidFill>
                    <a:srgbClr val="000099"/>
                  </a:solidFill>
                  <a:latin typeface="黑体" panose="02010609060101010101" pitchFamily="2" charset="-122"/>
                  <a:ea typeface="微软雅黑" panose="020B0503020204020204" pitchFamily="34" charset="-122"/>
                </a:rPr>
                <a:t>人工保洁</a:t>
              </a:r>
              <a:endParaRPr lang="zh-CN" altLang="zh-CN" sz="1200" dirty="0">
                <a:solidFill>
                  <a:srgbClr val="000099"/>
                </a:solidFill>
                <a:latin typeface="黑体" panose="02010609060101010101" pitchFamily="2" charset="-122"/>
                <a:ea typeface="微软雅黑" panose="020B0503020204020204" pitchFamily="34" charset="-122"/>
              </a:endParaRPr>
            </a:p>
          </p:txBody>
        </p:sp>
        <p:sp>
          <p:nvSpPr>
            <p:cNvPr id="25669" name="Rectangle 21"/>
            <p:cNvSpPr/>
            <p:nvPr/>
          </p:nvSpPr>
          <p:spPr>
            <a:xfrm>
              <a:off x="4538" y="2092"/>
              <a:ext cx="1163" cy="182"/>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黑体" panose="02010609060101010101" pitchFamily="2" charset="-122"/>
                  <a:ea typeface="微软雅黑" panose="020B0503020204020204" pitchFamily="34" charset="-122"/>
                </a:rPr>
                <a:t>机械保洁 </a:t>
              </a:r>
              <a:endParaRPr lang="zh-CN" altLang="en-US" sz="1200" dirty="0">
                <a:solidFill>
                  <a:srgbClr val="000099"/>
                </a:solidFill>
                <a:latin typeface="黑体" panose="02010609060101010101" pitchFamily="2" charset="-122"/>
                <a:ea typeface="微软雅黑" panose="020B0503020204020204" pitchFamily="34" charset="-122"/>
              </a:endParaRPr>
            </a:p>
          </p:txBody>
        </p:sp>
        <p:sp>
          <p:nvSpPr>
            <p:cNvPr id="25670" name="Rectangle 22"/>
            <p:cNvSpPr/>
            <p:nvPr/>
          </p:nvSpPr>
          <p:spPr>
            <a:xfrm>
              <a:off x="4535" y="2364"/>
              <a:ext cx="1163" cy="182"/>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黑体" panose="02010609060101010101" pitchFamily="2" charset="-122"/>
                  <a:ea typeface="微软雅黑" panose="020B0503020204020204" pitchFamily="34" charset="-122"/>
                </a:rPr>
                <a:t>垃圾收运 </a:t>
              </a:r>
              <a:endParaRPr lang="zh-CN" altLang="en-US" sz="1200" dirty="0">
                <a:solidFill>
                  <a:srgbClr val="000099"/>
                </a:solidFill>
                <a:latin typeface="黑体" panose="02010609060101010101" pitchFamily="2" charset="-122"/>
                <a:ea typeface="微软雅黑" panose="020B0503020204020204" pitchFamily="34" charset="-122"/>
              </a:endParaRPr>
            </a:p>
          </p:txBody>
        </p:sp>
        <p:sp>
          <p:nvSpPr>
            <p:cNvPr id="16456" name="Rectangle 28"/>
            <p:cNvSpPr>
              <a:spLocks noChangeArrowheads="1"/>
            </p:cNvSpPr>
            <p:nvPr/>
          </p:nvSpPr>
          <p:spPr bwMode="auto">
            <a:xfrm>
              <a:off x="2659" y="603"/>
              <a:ext cx="911" cy="902"/>
            </a:xfrm>
            <a:prstGeom prst="rect">
              <a:avLst/>
            </a:prstGeom>
            <a:solidFill>
              <a:srgbClr val="FFFF99"/>
            </a:solidFill>
            <a:ln w="9525" cmpd="sng">
              <a:solidFill>
                <a:schemeClr val="tx1"/>
              </a:solidFill>
              <a:miter lim="800000"/>
            </a:ln>
          </p:spPr>
          <p:txBody>
            <a:bodyPr wrap="none" anchor="ctr"/>
            <a:p>
              <a:pPr algn="ctr">
                <a:spcBef>
                  <a:spcPct val="50000"/>
                </a:spcBef>
              </a:pPr>
              <a:r>
                <a:rPr lang="zh-CN" altLang="en-US" sz="1200" dirty="0">
                  <a:solidFill>
                    <a:srgbClr val="000099"/>
                  </a:solidFill>
                  <a:latin typeface="宋体" panose="02010600030101010101" pitchFamily="2" charset="-122"/>
                  <a:ea typeface="微软雅黑" panose="020B0503020204020204" pitchFamily="34" charset="-122"/>
                  <a:sym typeface="+mn-ea"/>
                </a:rPr>
                <a:t>环卫信息化监</a:t>
              </a:r>
              <a:endParaRPr lang="zh-CN" altLang="en-US" sz="1200" dirty="0">
                <a:solidFill>
                  <a:srgbClr val="000099"/>
                </a:solidFill>
                <a:latin typeface="宋体" panose="02010600030101010101" pitchFamily="2" charset="-122"/>
                <a:ea typeface="微软雅黑" panose="020B0503020204020204" pitchFamily="34" charset="-122"/>
                <a:sym typeface="+mn-ea"/>
              </a:endParaRPr>
            </a:p>
            <a:p>
              <a:pPr algn="ctr">
                <a:spcBef>
                  <a:spcPct val="50000"/>
                </a:spcBef>
              </a:pPr>
              <a:r>
                <a:rPr lang="zh-CN" altLang="en-US" sz="1200" dirty="0">
                  <a:solidFill>
                    <a:srgbClr val="000099"/>
                  </a:solidFill>
                  <a:latin typeface="宋体" panose="02010600030101010101" pitchFamily="2" charset="-122"/>
                  <a:ea typeface="微软雅黑" panose="020B0503020204020204" pitchFamily="34" charset="-122"/>
                  <a:sym typeface="+mn-ea"/>
                </a:rPr>
                <a:t>控指挥调度作</a:t>
              </a:r>
              <a:endParaRPr lang="zh-CN" altLang="en-US" sz="1200" dirty="0">
                <a:solidFill>
                  <a:srgbClr val="000099"/>
                </a:solidFill>
                <a:latin typeface="宋体" panose="02010600030101010101" pitchFamily="2" charset="-122"/>
                <a:ea typeface="微软雅黑" panose="020B0503020204020204" pitchFamily="34" charset="-122"/>
                <a:sym typeface="+mn-ea"/>
              </a:endParaRPr>
            </a:p>
            <a:p>
              <a:pPr algn="ctr">
                <a:spcBef>
                  <a:spcPct val="50000"/>
                </a:spcBef>
              </a:pPr>
              <a:r>
                <a:rPr lang="zh-CN" altLang="en-US" sz="1200" dirty="0">
                  <a:solidFill>
                    <a:srgbClr val="000099"/>
                  </a:solidFill>
                  <a:latin typeface="宋体" panose="02010600030101010101" pitchFamily="2" charset="-122"/>
                  <a:ea typeface="微软雅黑" panose="020B0503020204020204" pitchFamily="34" charset="-122"/>
                  <a:sym typeface="+mn-ea"/>
                </a:rPr>
                <a:t>业管理系统平台</a:t>
              </a:r>
              <a:endParaRPr kumimoji="0" lang="zh-CN" altLang="en-US" sz="1200" i="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微软雅黑" panose="020B0503020204020204" pitchFamily="34" charset="-122"/>
                <a:cs typeface="+mn-cs"/>
              </a:endParaRPr>
            </a:p>
          </p:txBody>
        </p:sp>
        <p:sp>
          <p:nvSpPr>
            <p:cNvPr id="25672" name="Rectangle 36"/>
            <p:cNvSpPr/>
            <p:nvPr/>
          </p:nvSpPr>
          <p:spPr>
            <a:xfrm>
              <a:off x="2704" y="1865"/>
              <a:ext cx="866" cy="754"/>
            </a:xfrm>
            <a:prstGeom prst="rect">
              <a:avLst/>
            </a:prstGeom>
            <a:solidFill>
              <a:srgbClr val="FFFF99"/>
            </a:solidFill>
            <a:ln w="9525" cap="flat" cmpd="sng">
              <a:solidFill>
                <a:schemeClr val="tx1"/>
              </a:solidFill>
              <a:prstDash val="solid"/>
              <a:miter/>
              <a:headEnd type="none" w="med" len="med"/>
              <a:tailEnd type="none" w="med" len="med"/>
            </a:ln>
          </p:spPr>
          <p:txBody>
            <a:bodyPr wrap="none" anchor="ctr"/>
            <a:p>
              <a:pPr algn="ctr"/>
              <a:r>
                <a:rPr lang="zh-CN" altLang="en-US" sz="1200" dirty="0">
                  <a:solidFill>
                    <a:srgbClr val="000099"/>
                  </a:solidFill>
                  <a:latin typeface="Tahoma" panose="020B0604030504040204" pitchFamily="34" charset="0"/>
                  <a:ea typeface="微软雅黑" panose="020B0503020204020204" pitchFamily="34" charset="-122"/>
                </a:rPr>
                <a:t>调度作业</a:t>
              </a:r>
              <a:endParaRPr lang="zh-CN" altLang="en-US" sz="1200" dirty="0">
                <a:solidFill>
                  <a:srgbClr val="000099"/>
                </a:solidFill>
                <a:latin typeface="Tahoma" panose="020B0604030504040204" pitchFamily="34" charset="0"/>
                <a:ea typeface="微软雅黑" panose="020B0503020204020204" pitchFamily="34" charset="-122"/>
              </a:endParaRPr>
            </a:p>
            <a:p>
              <a:pPr algn="ctr"/>
              <a:r>
                <a:rPr lang="zh-CN" altLang="en-US" sz="1200" dirty="0">
                  <a:solidFill>
                    <a:srgbClr val="000099"/>
                  </a:solidFill>
                  <a:latin typeface="Tahoma" panose="020B0604030504040204" pitchFamily="34" charset="0"/>
                  <a:ea typeface="微软雅黑" panose="020B0503020204020204" pitchFamily="34" charset="-122"/>
                </a:rPr>
                <a:t>指挥处理</a:t>
              </a:r>
              <a:endParaRPr lang="zh-CN" altLang="en-US" sz="1200" dirty="0">
                <a:solidFill>
                  <a:srgbClr val="000099"/>
                </a:solidFill>
                <a:latin typeface="Tahoma" panose="020B0604030504040204" pitchFamily="34" charset="0"/>
                <a:ea typeface="微软雅黑" panose="020B0503020204020204" pitchFamily="34" charset="-122"/>
              </a:endParaRPr>
            </a:p>
          </p:txBody>
        </p:sp>
        <p:sp>
          <p:nvSpPr>
            <p:cNvPr id="25673" name="Rectangle 22"/>
            <p:cNvSpPr/>
            <p:nvPr/>
          </p:nvSpPr>
          <p:spPr>
            <a:xfrm>
              <a:off x="4535" y="2635"/>
              <a:ext cx="1163" cy="182"/>
            </a:xfrm>
            <a:prstGeom prst="rect">
              <a:avLst/>
            </a:prstGeom>
            <a:solidFill>
              <a:srgbClr val="CCCCFF"/>
            </a:solidFill>
            <a:ln w="9525" cap="flat" cmpd="sng">
              <a:solidFill>
                <a:schemeClr val="tx1"/>
              </a:solidFill>
              <a:prstDash val="solid"/>
              <a:miter/>
              <a:headEnd type="none" w="med" len="med"/>
              <a:tailEnd type="none" w="med" len="med"/>
            </a:ln>
          </p:spPr>
          <p:txBody>
            <a:bodyPr wrap="none" anchor="ctr"/>
            <a:p>
              <a:r>
                <a:rPr lang="zh-CN" altLang="en-US" sz="1200" dirty="0">
                  <a:solidFill>
                    <a:srgbClr val="000099"/>
                  </a:solidFill>
                  <a:latin typeface="黑体" panose="02010609060101010101" pitchFamily="2" charset="-122"/>
                  <a:ea typeface="微软雅黑" panose="020B0503020204020204" pitchFamily="34" charset="-122"/>
                </a:rPr>
                <a:t>车辆行驶安全监控报警联动 </a:t>
              </a:r>
              <a:endParaRPr lang="zh-CN" altLang="en-US" sz="1200" dirty="0">
                <a:solidFill>
                  <a:srgbClr val="000099"/>
                </a:solidFill>
                <a:latin typeface="黑体" panose="02010609060101010101" pitchFamily="2" charset="-122"/>
                <a:ea typeface="微软雅黑" panose="020B0503020204020204" pitchFamily="34" charset="-122"/>
              </a:endParaRPr>
            </a:p>
          </p:txBody>
        </p:sp>
        <p:sp>
          <p:nvSpPr>
            <p:cNvPr id="25674" name="Line 52"/>
            <p:cNvSpPr/>
            <p:nvPr/>
          </p:nvSpPr>
          <p:spPr>
            <a:xfrm>
              <a:off x="4383" y="2681"/>
              <a:ext cx="145" cy="0"/>
            </a:xfrm>
            <a:prstGeom prst="line">
              <a:avLst/>
            </a:prstGeom>
            <a:ln w="9525" cap="flat" cmpd="sng">
              <a:solidFill>
                <a:schemeClr val="tx1"/>
              </a:solidFill>
              <a:prstDash val="solid"/>
              <a:headEnd type="none" w="med" len="med"/>
              <a:tailEnd type="none" w="med" len="med"/>
            </a:ln>
          </p:spPr>
        </p:sp>
      </p:grpSp>
    </p:spTree>
  </p:cSld>
  <p:clrMapOvr>
    <a:masterClrMapping/>
  </p:clrMapOvr>
  <mc:AlternateContent xmlns:mc="http://schemas.openxmlformats.org/markup-compatibility/2006">
    <mc:Choice xmlns:p14="http://schemas.microsoft.com/office/powerpoint/2010/main" Requires="p14">
      <p:transition spd="slow" p14:dur="4000" advTm="3603">
        <p14:vortex dir="r"/>
      </p:transition>
    </mc:Choice>
    <mc:Fallback>
      <p:transition spd="slow" advTm="360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olidFill>
                  <a:srgbClr val="0066FF"/>
                </a:solidFill>
                <a:sym typeface="Calibri Light" pitchFamily="34" charset="0"/>
              </a:rPr>
              <a:t>环卫云平台 </a:t>
            </a:r>
            <a:r>
              <a:rPr>
                <a:solidFill>
                  <a:srgbClr val="0066FF"/>
                </a:solidFill>
                <a:sym typeface="Arial" panose="020B0604020202020204" pitchFamily="34" charset="0"/>
              </a:rPr>
              <a:t>• 设备设施管理</a:t>
            </a:r>
            <a:endParaRPr lang="zh-CN" altLang="en-US"/>
          </a:p>
        </p:txBody>
      </p:sp>
      <p:sp>
        <p:nvSpPr>
          <p:cNvPr id="23554" name="文本框 4"/>
          <p:cNvSpPr txBox="1"/>
          <p:nvPr/>
        </p:nvSpPr>
        <p:spPr>
          <a:xfrm>
            <a:off x="468313" y="846138"/>
            <a:ext cx="8207375" cy="1384300"/>
          </a:xfrm>
          <a:prstGeom prst="rect">
            <a:avLst/>
          </a:prstGeom>
          <a:noFill/>
          <a:ln w="9525">
            <a:noFill/>
          </a:ln>
        </p:spPr>
        <p:txBody>
          <a:bodyPr wrap="square" anchor="t">
            <a:spAutoFit/>
          </a:bodyPr>
          <a:p>
            <a:r>
              <a:rPr lang="en-US" altLang="zh-CN" sz="2100">
                <a:latin typeface="Arial" panose="020B0604020202020204" pitchFamily="34" charset="0"/>
                <a:ea typeface="宋体" panose="02010600030101010101" pitchFamily="2" charset="-122"/>
              </a:rPr>
              <a:t>    </a:t>
            </a:r>
            <a:r>
              <a:rPr lang="zh-CN" altLang="zh-CN" sz="2100">
                <a:latin typeface="Arial" panose="020B0604020202020204" pitchFamily="34" charset="0"/>
                <a:ea typeface="微软雅黑" panose="020B0503020204020204" pitchFamily="34" charset="-122"/>
              </a:rPr>
              <a:t>   设备设施管理主要是对环卫设施，包括收集点、公厕、中转站、焚烧厂、填埋场、收集容器和环卫车辆以及环卫设备的相关信息进行管理，建立台账，该模块可以对以上设备设施进行登记、修改、删除、查看和统计工作。</a:t>
            </a:r>
            <a:endParaRPr lang="zh-CN" altLang="en-US" sz="2100">
              <a:latin typeface="Arial" panose="020B0604020202020204" pitchFamily="34" charset="0"/>
              <a:ea typeface="宋体" panose="02010600030101010101" pitchFamily="2" charset="-122"/>
            </a:endParaRPr>
          </a:p>
        </p:txBody>
      </p:sp>
      <p:pic>
        <p:nvPicPr>
          <p:cNvPr id="23555" name="图片 1"/>
          <p:cNvPicPr>
            <a:picLocks noChangeAspect="1"/>
          </p:cNvPicPr>
          <p:nvPr/>
        </p:nvPicPr>
        <p:blipFill>
          <a:blip r:embed="rId1"/>
          <a:srcRect l="117" t="21516" r="84326" b="43571"/>
          <a:stretch>
            <a:fillRect/>
          </a:stretch>
        </p:blipFill>
        <p:spPr>
          <a:xfrm>
            <a:off x="906463" y="2303463"/>
            <a:ext cx="1876425" cy="2651125"/>
          </a:xfrm>
          <a:prstGeom prst="rect">
            <a:avLst/>
          </a:prstGeom>
          <a:noFill/>
          <a:ln w="9525">
            <a:noFill/>
          </a:ln>
        </p:spPr>
      </p:pic>
      <p:pic>
        <p:nvPicPr>
          <p:cNvPr id="23556" name="图片 2"/>
          <p:cNvPicPr>
            <a:picLocks noChangeAspect="1"/>
          </p:cNvPicPr>
          <p:nvPr/>
        </p:nvPicPr>
        <p:blipFill>
          <a:blip r:embed="rId2"/>
          <a:srcRect l="235" t="26958" r="87656" b="33327"/>
          <a:stretch>
            <a:fillRect/>
          </a:stretch>
        </p:blipFill>
        <p:spPr>
          <a:xfrm>
            <a:off x="3459163" y="2303463"/>
            <a:ext cx="1730375" cy="2689225"/>
          </a:xfrm>
          <a:prstGeom prst="rect">
            <a:avLst/>
          </a:prstGeom>
          <a:noFill/>
          <a:ln w="9525">
            <a:noFill/>
          </a:ln>
        </p:spPr>
      </p:pic>
      <p:pic>
        <p:nvPicPr>
          <p:cNvPr id="23557" name="图片 3"/>
          <p:cNvPicPr>
            <a:picLocks noChangeAspect="1"/>
          </p:cNvPicPr>
          <p:nvPr/>
        </p:nvPicPr>
        <p:blipFill>
          <a:blip r:embed="rId3"/>
          <a:srcRect t="31668" r="84581" b="46538"/>
          <a:stretch>
            <a:fillRect/>
          </a:stretch>
        </p:blipFill>
        <p:spPr>
          <a:xfrm>
            <a:off x="5932488" y="2303463"/>
            <a:ext cx="2136775" cy="14303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4400"/>
    </mc:Choice>
    <mc:Fallback>
      <p:transition spd="slow" advTm="44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olidFill>
                  <a:srgbClr val="0066FF"/>
                </a:solidFill>
                <a:sym typeface="Arial" panose="020B0604020202020204" pitchFamily="34" charset="0"/>
              </a:rPr>
              <a:t>设备设施管理</a:t>
            </a:r>
            <a:r>
              <a:rPr>
                <a:solidFill>
                  <a:srgbClr val="0066FF"/>
                </a:solidFill>
                <a:sym typeface="Calibri Light" pitchFamily="34" charset="0"/>
              </a:rPr>
              <a:t> </a:t>
            </a:r>
            <a:r>
              <a:rPr>
                <a:solidFill>
                  <a:srgbClr val="0066FF"/>
                </a:solidFill>
                <a:sym typeface="Arial" panose="020B0604020202020204" pitchFamily="34" charset="0"/>
              </a:rPr>
              <a:t>• 中转站</a:t>
            </a:r>
            <a:endParaRPr lang="zh-CN" altLang="en-US"/>
          </a:p>
        </p:txBody>
      </p:sp>
      <p:pic>
        <p:nvPicPr>
          <p:cNvPr id="24578" name="图片 1"/>
          <p:cNvPicPr>
            <a:picLocks noChangeAspect="1"/>
          </p:cNvPicPr>
          <p:nvPr/>
        </p:nvPicPr>
        <p:blipFill>
          <a:blip r:embed="rId1"/>
          <a:stretch>
            <a:fillRect/>
          </a:stretch>
        </p:blipFill>
        <p:spPr>
          <a:xfrm>
            <a:off x="229870" y="906463"/>
            <a:ext cx="8683625" cy="4141787"/>
          </a:xfrm>
          <a:prstGeom prst="rect">
            <a:avLst/>
          </a:prstGeom>
          <a:noFill/>
          <a:ln w="9525">
            <a:noFill/>
          </a:ln>
        </p:spPr>
      </p:pic>
      <p:pic>
        <p:nvPicPr>
          <p:cNvPr id="25602" name="图片 2"/>
          <p:cNvPicPr>
            <a:picLocks noChangeAspect="1"/>
          </p:cNvPicPr>
          <p:nvPr/>
        </p:nvPicPr>
        <p:blipFill>
          <a:blip r:embed="rId2"/>
          <a:srcRect l="19583" t="8635" r="19803" b="15097"/>
          <a:stretch>
            <a:fillRect/>
          </a:stretch>
        </p:blipFill>
        <p:spPr>
          <a:xfrm>
            <a:off x="446088" y="983298"/>
            <a:ext cx="7870825" cy="39878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105019"/>
    </mc:Choice>
    <mc:Fallback>
      <p:transition spd="slow" advTm="1050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diamond(in)">
                                      <p:cBhvr>
                                        <p:cTn id="7" dur="20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5602"/>
                                        </p:tgtEl>
                                        <p:attrNameLst>
                                          <p:attrName>style.visibility</p:attrName>
                                        </p:attrNameLst>
                                      </p:cBhvr>
                                      <p:to>
                                        <p:strVal val="visible"/>
                                      </p:to>
                                    </p:set>
                                    <p:anim calcmode="lin" valueType="num">
                                      <p:cBhvr additive="base">
                                        <p:cTn id="12" dur="500" fill="hold"/>
                                        <p:tgtEl>
                                          <p:spTgt spid="25602"/>
                                        </p:tgtEl>
                                        <p:attrNameLst>
                                          <p:attrName>ppt_x</p:attrName>
                                        </p:attrNameLst>
                                      </p:cBhvr>
                                      <p:tavLst>
                                        <p:tav tm="0">
                                          <p:val>
                                            <p:strVal val="#ppt_x"/>
                                          </p:val>
                                        </p:tav>
                                        <p:tav tm="100000">
                                          <p:val>
                                            <p:strVal val="#ppt_x"/>
                                          </p:val>
                                        </p:tav>
                                      </p:tavLst>
                                    </p:anim>
                                    <p:anim calcmode="lin" valueType="num">
                                      <p:cBhvr additive="base">
                                        <p:cTn id="13" dur="500" fill="hold"/>
                                        <p:tgtEl>
                                          <p:spTgt spid="256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olidFill>
                  <a:srgbClr val="0066FF"/>
                </a:solidFill>
                <a:sym typeface="Arial" panose="020B0604020202020204" pitchFamily="34" charset="0"/>
              </a:rPr>
              <a:t>设备设施管理</a:t>
            </a:r>
            <a:r>
              <a:rPr>
                <a:solidFill>
                  <a:srgbClr val="0066FF"/>
                </a:solidFill>
                <a:sym typeface="Calibri Light" pitchFamily="34" charset="0"/>
              </a:rPr>
              <a:t> </a:t>
            </a:r>
            <a:r>
              <a:rPr>
                <a:solidFill>
                  <a:srgbClr val="0066FF"/>
                </a:solidFill>
                <a:sym typeface="Arial" panose="020B0604020202020204" pitchFamily="34" charset="0"/>
              </a:rPr>
              <a:t>• 收集点</a:t>
            </a:r>
            <a:endParaRPr lang="zh-CN" altLang="en-US"/>
          </a:p>
        </p:txBody>
      </p:sp>
      <p:pic>
        <p:nvPicPr>
          <p:cNvPr id="26626" name="图片 1"/>
          <p:cNvPicPr>
            <a:picLocks noChangeAspect="1"/>
          </p:cNvPicPr>
          <p:nvPr/>
        </p:nvPicPr>
        <p:blipFill>
          <a:blip r:embed="rId1"/>
          <a:srcRect l="19818" t="9378" r="19685" b="15344"/>
          <a:stretch>
            <a:fillRect/>
          </a:stretch>
        </p:blipFill>
        <p:spPr>
          <a:xfrm>
            <a:off x="278448" y="766763"/>
            <a:ext cx="8586787" cy="41894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1263">
        <p14:vortex dir="r"/>
      </p:transition>
    </mc:Choice>
    <mc:Fallback>
      <p:transition spd="slow" advTm="1263">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矩形 3"/>
          <p:cNvSpPr/>
          <p:nvPr/>
        </p:nvSpPr>
        <p:spPr>
          <a:xfrm>
            <a:off x="0" y="-13716"/>
            <a:ext cx="3419872" cy="5157216"/>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矩形 3"/>
          <p:cNvSpPr/>
          <p:nvPr/>
        </p:nvSpPr>
        <p:spPr>
          <a:xfrm>
            <a:off x="-1" y="-14868"/>
            <a:ext cx="3373475" cy="5158368"/>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文本框 9"/>
          <p:cNvSpPr txBox="1">
            <a:spLocks noChangeArrowheads="1"/>
          </p:cNvSpPr>
          <p:nvPr/>
        </p:nvSpPr>
        <p:spPr bwMode="auto">
          <a:xfrm>
            <a:off x="683568" y="1419622"/>
            <a:ext cx="22011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chemeClr val="bg1"/>
                </a:solidFill>
                <a:latin typeface="+mn-lt"/>
                <a:ea typeface="+mn-ea"/>
                <a:cs typeface="+mn-ea"/>
                <a:sym typeface="+mn-lt"/>
              </a:rPr>
              <a:t>CONTENTS</a:t>
            </a:r>
            <a:endParaRPr lang="zh-CN" altLang="en-US" sz="2800" b="1" dirty="0">
              <a:solidFill>
                <a:schemeClr val="bg1"/>
              </a:solidFill>
              <a:latin typeface="+mn-lt"/>
              <a:ea typeface="+mn-ea"/>
              <a:cs typeface="+mn-ea"/>
              <a:sym typeface="+mn-lt"/>
            </a:endParaRPr>
          </a:p>
        </p:txBody>
      </p:sp>
      <p:sp>
        <p:nvSpPr>
          <p:cNvPr id="19" name="文本框 10"/>
          <p:cNvSpPr txBox="1">
            <a:spLocks noChangeArrowheads="1"/>
          </p:cNvSpPr>
          <p:nvPr/>
        </p:nvSpPr>
        <p:spPr bwMode="auto">
          <a:xfrm>
            <a:off x="1074729" y="1781313"/>
            <a:ext cx="176907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r" eaLnBrk="1" hangingPunct="1"/>
            <a:r>
              <a:rPr lang="zh-CN" altLang="en-US" sz="5400" b="1" spc="-300" dirty="0">
                <a:solidFill>
                  <a:schemeClr val="bg1"/>
                </a:solidFill>
                <a:latin typeface="+mn-lt"/>
                <a:ea typeface="+mn-ea"/>
                <a:cs typeface="+mn-ea"/>
                <a:sym typeface="+mn-lt"/>
              </a:rPr>
              <a:t>目 录</a:t>
            </a:r>
            <a:endParaRPr lang="zh-CN" altLang="en-US" sz="5400" b="1" spc="-300" dirty="0">
              <a:solidFill>
                <a:schemeClr val="bg1"/>
              </a:solidFill>
              <a:latin typeface="+mn-lt"/>
              <a:ea typeface="+mn-ea"/>
              <a:cs typeface="+mn-ea"/>
              <a:sym typeface="+mn-lt"/>
            </a:endParaRPr>
          </a:p>
        </p:txBody>
      </p:sp>
      <p:sp>
        <p:nvSpPr>
          <p:cNvPr id="42" name="圆角矩形 41"/>
          <p:cNvSpPr/>
          <p:nvPr/>
        </p:nvSpPr>
        <p:spPr>
          <a:xfrm>
            <a:off x="4680392" y="1011013"/>
            <a:ext cx="3420000"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smtClean="0">
                <a:solidFill>
                  <a:prstClr val="white"/>
                </a:solidFill>
                <a:cs typeface="+mn-ea"/>
                <a:sym typeface="+mn-ea"/>
              </a:rPr>
              <a:t>行业背景</a:t>
            </a:r>
            <a:endParaRPr lang="zh-CN" altLang="en-US" b="1" dirty="0">
              <a:solidFill>
                <a:prstClr val="white"/>
              </a:solidFill>
              <a:cs typeface="+mn-ea"/>
              <a:sym typeface="+mn-lt"/>
            </a:endParaRPr>
          </a:p>
        </p:txBody>
      </p:sp>
      <p:grpSp>
        <p:nvGrpSpPr>
          <p:cNvPr id="4" name="组合 3"/>
          <p:cNvGrpSpPr/>
          <p:nvPr/>
        </p:nvGrpSpPr>
        <p:grpSpPr>
          <a:xfrm>
            <a:off x="4076408" y="987574"/>
            <a:ext cx="486030" cy="400110"/>
            <a:chOff x="4040024" y="1015389"/>
            <a:chExt cx="486030" cy="400110"/>
          </a:xfrm>
        </p:grpSpPr>
        <p:sp>
          <p:nvSpPr>
            <p:cNvPr id="80" name="圆角矩形 79"/>
            <p:cNvSpPr/>
            <p:nvPr/>
          </p:nvSpPr>
          <p:spPr>
            <a:xfrm>
              <a:off x="4067944" y="1038828"/>
              <a:ext cx="432048"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cs typeface="+mn-ea"/>
                <a:sym typeface="+mn-lt"/>
              </a:endParaRPr>
            </a:p>
          </p:txBody>
        </p:sp>
        <p:sp>
          <p:nvSpPr>
            <p:cNvPr id="2" name="TextBox 1"/>
            <p:cNvSpPr txBox="1"/>
            <p:nvPr/>
          </p:nvSpPr>
          <p:spPr>
            <a:xfrm>
              <a:off x="4040024" y="1015389"/>
              <a:ext cx="486030" cy="400110"/>
            </a:xfrm>
            <a:prstGeom prst="rect">
              <a:avLst/>
            </a:prstGeom>
            <a:noFill/>
          </p:spPr>
          <p:txBody>
            <a:bodyPr wrap="none" rtlCol="0">
              <a:spAutoFit/>
            </a:bodyPr>
            <a:lstStyle/>
            <a:p>
              <a:r>
                <a:rPr lang="en-US" altLang="zh-CN" sz="2000" dirty="0">
                  <a:solidFill>
                    <a:schemeClr val="bg1"/>
                  </a:solidFill>
                </a:rPr>
                <a:t>01</a:t>
              </a:r>
              <a:endParaRPr lang="zh-CN" altLang="en-US" sz="2000" dirty="0">
                <a:solidFill>
                  <a:schemeClr val="bg1"/>
                </a:solidFill>
              </a:endParaRPr>
            </a:p>
          </p:txBody>
        </p:sp>
      </p:grpSp>
      <p:sp>
        <p:nvSpPr>
          <p:cNvPr id="81" name="圆角矩形 80"/>
          <p:cNvSpPr/>
          <p:nvPr/>
        </p:nvSpPr>
        <p:spPr>
          <a:xfrm>
            <a:off x="4680392" y="1685072"/>
            <a:ext cx="3420000"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a:solidFill>
                  <a:prstClr val="white"/>
                </a:solidFill>
                <a:cs typeface="+mn-ea"/>
                <a:sym typeface="+mn-ea"/>
              </a:rPr>
              <a:t>环卫云平台简介</a:t>
            </a:r>
            <a:endParaRPr lang="zh-CN" altLang="en-US" b="1" dirty="0">
              <a:solidFill>
                <a:prstClr val="white"/>
              </a:solidFill>
              <a:cs typeface="+mn-ea"/>
              <a:sym typeface="+mn-lt"/>
            </a:endParaRPr>
          </a:p>
        </p:txBody>
      </p:sp>
      <p:grpSp>
        <p:nvGrpSpPr>
          <p:cNvPr id="3" name="组合 2"/>
          <p:cNvGrpSpPr/>
          <p:nvPr/>
        </p:nvGrpSpPr>
        <p:grpSpPr>
          <a:xfrm>
            <a:off x="4076408" y="1661633"/>
            <a:ext cx="486030" cy="400110"/>
            <a:chOff x="4040024" y="1573802"/>
            <a:chExt cx="486030" cy="400110"/>
          </a:xfrm>
        </p:grpSpPr>
        <p:sp>
          <p:nvSpPr>
            <p:cNvPr id="82" name="圆角矩形 81"/>
            <p:cNvSpPr/>
            <p:nvPr/>
          </p:nvSpPr>
          <p:spPr>
            <a:xfrm>
              <a:off x="4067944" y="1588607"/>
              <a:ext cx="432048"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cs typeface="+mn-ea"/>
                <a:sym typeface="+mn-lt"/>
              </a:endParaRPr>
            </a:p>
          </p:txBody>
        </p:sp>
        <p:sp>
          <p:nvSpPr>
            <p:cNvPr id="83" name="TextBox 82"/>
            <p:cNvSpPr txBox="1"/>
            <p:nvPr/>
          </p:nvSpPr>
          <p:spPr>
            <a:xfrm>
              <a:off x="4040024" y="1573802"/>
              <a:ext cx="486030" cy="400110"/>
            </a:xfrm>
            <a:prstGeom prst="rect">
              <a:avLst/>
            </a:prstGeom>
            <a:noFill/>
          </p:spPr>
          <p:txBody>
            <a:bodyPr wrap="none" rtlCol="0">
              <a:spAutoFit/>
            </a:bodyPr>
            <a:lstStyle/>
            <a:p>
              <a:r>
                <a:rPr lang="en-US" altLang="zh-CN" sz="2000" dirty="0">
                  <a:solidFill>
                    <a:schemeClr val="bg1"/>
                  </a:solidFill>
                </a:rPr>
                <a:t>02</a:t>
              </a:r>
              <a:endParaRPr lang="zh-CN" altLang="en-US" sz="2000" dirty="0">
                <a:solidFill>
                  <a:schemeClr val="bg1"/>
                </a:solidFill>
              </a:endParaRPr>
            </a:p>
          </p:txBody>
        </p:sp>
      </p:grpSp>
      <p:sp>
        <p:nvSpPr>
          <p:cNvPr id="84" name="圆角矩形 83"/>
          <p:cNvSpPr/>
          <p:nvPr/>
        </p:nvSpPr>
        <p:spPr>
          <a:xfrm>
            <a:off x="4680392" y="2359131"/>
            <a:ext cx="3420000"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a:solidFill>
                  <a:prstClr val="white"/>
                </a:solidFill>
                <a:cs typeface="+mn-ea"/>
                <a:sym typeface="+mn-lt"/>
              </a:rPr>
              <a:t>车载智能终端简介</a:t>
            </a:r>
            <a:endParaRPr lang="zh-CN" altLang="en-US" b="1" dirty="0">
              <a:solidFill>
                <a:prstClr val="white"/>
              </a:solidFill>
              <a:cs typeface="+mn-ea"/>
              <a:sym typeface="+mn-lt"/>
            </a:endParaRPr>
          </a:p>
        </p:txBody>
      </p:sp>
      <p:grpSp>
        <p:nvGrpSpPr>
          <p:cNvPr id="85" name="组合 84"/>
          <p:cNvGrpSpPr/>
          <p:nvPr/>
        </p:nvGrpSpPr>
        <p:grpSpPr>
          <a:xfrm>
            <a:off x="4076408" y="2335692"/>
            <a:ext cx="486030" cy="400110"/>
            <a:chOff x="4040024" y="1015389"/>
            <a:chExt cx="486030" cy="400110"/>
          </a:xfrm>
        </p:grpSpPr>
        <p:sp>
          <p:nvSpPr>
            <p:cNvPr id="86" name="圆角矩形 85"/>
            <p:cNvSpPr/>
            <p:nvPr/>
          </p:nvSpPr>
          <p:spPr>
            <a:xfrm>
              <a:off x="4067944" y="1038828"/>
              <a:ext cx="432048"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cs typeface="+mn-ea"/>
                <a:sym typeface="+mn-lt"/>
              </a:endParaRPr>
            </a:p>
          </p:txBody>
        </p:sp>
        <p:sp>
          <p:nvSpPr>
            <p:cNvPr id="87" name="TextBox 86"/>
            <p:cNvSpPr txBox="1"/>
            <p:nvPr/>
          </p:nvSpPr>
          <p:spPr>
            <a:xfrm>
              <a:off x="4040024" y="1015389"/>
              <a:ext cx="486030" cy="400110"/>
            </a:xfrm>
            <a:prstGeom prst="rect">
              <a:avLst/>
            </a:prstGeom>
            <a:noFill/>
          </p:spPr>
          <p:txBody>
            <a:bodyPr wrap="none" rtlCol="0">
              <a:spAutoFit/>
            </a:bodyPr>
            <a:lstStyle/>
            <a:p>
              <a:r>
                <a:rPr lang="en-US" altLang="zh-CN" sz="2000" dirty="0">
                  <a:solidFill>
                    <a:schemeClr val="bg1"/>
                  </a:solidFill>
                </a:rPr>
                <a:t>03</a:t>
              </a:r>
              <a:endParaRPr lang="zh-CN" altLang="en-US" sz="2000" dirty="0">
                <a:solidFill>
                  <a:schemeClr val="bg1"/>
                </a:solidFill>
              </a:endParaRPr>
            </a:p>
          </p:txBody>
        </p:sp>
      </p:grpSp>
      <p:sp>
        <p:nvSpPr>
          <p:cNvPr id="88" name="圆角矩形 87"/>
          <p:cNvSpPr/>
          <p:nvPr/>
        </p:nvSpPr>
        <p:spPr>
          <a:xfrm>
            <a:off x="4680392" y="3033190"/>
            <a:ext cx="3420000"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a:solidFill>
                  <a:prstClr val="white"/>
                </a:solidFill>
                <a:cs typeface="+mn-ea"/>
                <a:sym typeface="+mn-lt"/>
              </a:rPr>
              <a:t>环卫云平台主要功能</a:t>
            </a:r>
            <a:endParaRPr lang="zh-CN" altLang="en-US" b="1" dirty="0">
              <a:solidFill>
                <a:prstClr val="white"/>
              </a:solidFill>
              <a:cs typeface="+mn-ea"/>
              <a:sym typeface="+mn-lt"/>
            </a:endParaRPr>
          </a:p>
        </p:txBody>
      </p:sp>
      <p:grpSp>
        <p:nvGrpSpPr>
          <p:cNvPr id="89" name="组合 88"/>
          <p:cNvGrpSpPr/>
          <p:nvPr/>
        </p:nvGrpSpPr>
        <p:grpSpPr>
          <a:xfrm>
            <a:off x="4076408" y="3009751"/>
            <a:ext cx="486030" cy="400110"/>
            <a:chOff x="4040024" y="1573802"/>
            <a:chExt cx="486030" cy="400110"/>
          </a:xfrm>
        </p:grpSpPr>
        <p:sp>
          <p:nvSpPr>
            <p:cNvPr id="90" name="圆角矩形 89"/>
            <p:cNvSpPr/>
            <p:nvPr/>
          </p:nvSpPr>
          <p:spPr>
            <a:xfrm>
              <a:off x="4067944" y="1588607"/>
              <a:ext cx="432048"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cs typeface="+mn-ea"/>
                <a:sym typeface="+mn-lt"/>
              </a:endParaRPr>
            </a:p>
          </p:txBody>
        </p:sp>
        <p:sp>
          <p:nvSpPr>
            <p:cNvPr id="91" name="TextBox 90"/>
            <p:cNvSpPr txBox="1"/>
            <p:nvPr/>
          </p:nvSpPr>
          <p:spPr>
            <a:xfrm>
              <a:off x="4040024" y="1573802"/>
              <a:ext cx="486030" cy="400110"/>
            </a:xfrm>
            <a:prstGeom prst="rect">
              <a:avLst/>
            </a:prstGeom>
            <a:noFill/>
          </p:spPr>
          <p:txBody>
            <a:bodyPr wrap="none" rtlCol="0">
              <a:spAutoFit/>
            </a:bodyPr>
            <a:lstStyle/>
            <a:p>
              <a:r>
                <a:rPr lang="en-US" altLang="zh-CN" sz="2000" dirty="0">
                  <a:solidFill>
                    <a:schemeClr val="bg1"/>
                  </a:solidFill>
                </a:rPr>
                <a:t>04</a:t>
              </a:r>
              <a:endParaRPr lang="zh-CN" altLang="en-US" sz="2000" dirty="0">
                <a:solidFill>
                  <a:schemeClr val="bg1"/>
                </a:solidFill>
              </a:endParaRPr>
            </a:p>
          </p:txBody>
        </p:sp>
      </p:grpSp>
      <p:sp>
        <p:nvSpPr>
          <p:cNvPr id="96" name="圆角矩形 95"/>
          <p:cNvSpPr/>
          <p:nvPr/>
        </p:nvSpPr>
        <p:spPr>
          <a:xfrm>
            <a:off x="4680392" y="3707247"/>
            <a:ext cx="3420000"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b="1" dirty="0">
                <a:solidFill>
                  <a:prstClr val="white"/>
                </a:solidFill>
                <a:cs typeface="+mn-ea"/>
                <a:sym typeface="+mn-lt"/>
              </a:rPr>
              <a:t>环卫平台其他功能</a:t>
            </a:r>
            <a:endParaRPr lang="zh-CN" altLang="en-US" b="1" dirty="0">
              <a:solidFill>
                <a:prstClr val="white"/>
              </a:solidFill>
              <a:cs typeface="+mn-ea"/>
              <a:sym typeface="+mn-lt"/>
            </a:endParaRPr>
          </a:p>
        </p:txBody>
      </p:sp>
      <p:grpSp>
        <p:nvGrpSpPr>
          <p:cNvPr id="97" name="组合 96"/>
          <p:cNvGrpSpPr/>
          <p:nvPr/>
        </p:nvGrpSpPr>
        <p:grpSpPr>
          <a:xfrm>
            <a:off x="4076408" y="3683808"/>
            <a:ext cx="486030" cy="400110"/>
            <a:chOff x="4040024" y="1015389"/>
            <a:chExt cx="486030" cy="400110"/>
          </a:xfrm>
        </p:grpSpPr>
        <p:sp>
          <p:nvSpPr>
            <p:cNvPr id="98" name="圆角矩形 97"/>
            <p:cNvSpPr/>
            <p:nvPr/>
          </p:nvSpPr>
          <p:spPr>
            <a:xfrm>
              <a:off x="4067944" y="1038828"/>
              <a:ext cx="432048" cy="3600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dirty="0">
                <a:cs typeface="+mn-ea"/>
                <a:sym typeface="+mn-lt"/>
              </a:endParaRPr>
            </a:p>
          </p:txBody>
        </p:sp>
        <p:sp>
          <p:nvSpPr>
            <p:cNvPr id="99" name="TextBox 98"/>
            <p:cNvSpPr txBox="1"/>
            <p:nvPr/>
          </p:nvSpPr>
          <p:spPr>
            <a:xfrm>
              <a:off x="4040024" y="1015389"/>
              <a:ext cx="486030" cy="400110"/>
            </a:xfrm>
            <a:prstGeom prst="rect">
              <a:avLst/>
            </a:prstGeom>
            <a:noFill/>
          </p:spPr>
          <p:txBody>
            <a:bodyPr wrap="none" rtlCol="0">
              <a:spAutoFit/>
            </a:bodyPr>
            <a:lstStyle/>
            <a:p>
              <a:r>
                <a:rPr lang="en-US" altLang="zh-CN" sz="2000" dirty="0">
                  <a:solidFill>
                    <a:schemeClr val="bg1"/>
                  </a:solidFill>
                </a:rPr>
                <a:t>05</a:t>
              </a:r>
              <a:endParaRPr lang="zh-CN" altLang="en-US" sz="2000" dirty="0">
                <a:solidFill>
                  <a:schemeClr val="bg1"/>
                </a:solidFill>
              </a:endParaRPr>
            </a:p>
          </p:txBody>
        </p:sp>
      </p:grpSp>
      <p:sp>
        <p:nvSpPr>
          <p:cNvPr id="5" name="圆角矩形 4"/>
          <p:cNvSpPr/>
          <p:nvPr/>
        </p:nvSpPr>
        <p:spPr>
          <a:xfrm>
            <a:off x="4680392" y="4395900"/>
            <a:ext cx="3420000"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lvl="0" algn="ctr"/>
            <a:r>
              <a:rPr lang="zh-CN" altLang="en-US" b="1" dirty="0">
                <a:solidFill>
                  <a:prstClr val="white"/>
                </a:solidFill>
                <a:cs typeface="+mn-ea"/>
                <a:sym typeface="+mn-lt"/>
              </a:rPr>
              <a:t>环卫云平台统计分析</a:t>
            </a:r>
            <a:endParaRPr lang="zh-CN" altLang="en-US" b="1" dirty="0">
              <a:solidFill>
                <a:prstClr val="white"/>
              </a:solidFill>
              <a:cs typeface="+mn-ea"/>
              <a:sym typeface="+mn-lt"/>
            </a:endParaRPr>
          </a:p>
        </p:txBody>
      </p:sp>
      <p:grpSp>
        <p:nvGrpSpPr>
          <p:cNvPr id="6" name="组合 5"/>
          <p:cNvGrpSpPr/>
          <p:nvPr/>
        </p:nvGrpSpPr>
        <p:grpSpPr>
          <a:xfrm>
            <a:off x="4076408" y="4372461"/>
            <a:ext cx="481330" cy="398780"/>
            <a:chOff x="4040024" y="1573802"/>
            <a:chExt cx="481330" cy="398780"/>
          </a:xfrm>
        </p:grpSpPr>
        <p:sp>
          <p:nvSpPr>
            <p:cNvPr id="7" name="圆角矩形 6"/>
            <p:cNvSpPr/>
            <p:nvPr/>
          </p:nvSpPr>
          <p:spPr>
            <a:xfrm>
              <a:off x="4067944" y="1588607"/>
              <a:ext cx="432048" cy="360000"/>
            </a:xfrm>
            <a:prstGeom prst="roundRect">
              <a:avLst/>
            </a:pr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1600" b="1" dirty="0">
                <a:cs typeface="+mn-ea"/>
                <a:sym typeface="+mn-lt"/>
              </a:endParaRPr>
            </a:p>
          </p:txBody>
        </p:sp>
        <p:sp>
          <p:nvSpPr>
            <p:cNvPr id="8" name="TextBox 90"/>
            <p:cNvSpPr txBox="1"/>
            <p:nvPr/>
          </p:nvSpPr>
          <p:spPr>
            <a:xfrm>
              <a:off x="4040024" y="1573802"/>
              <a:ext cx="481330" cy="398780"/>
            </a:xfrm>
            <a:prstGeom prst="rect">
              <a:avLst/>
            </a:prstGeom>
            <a:noFill/>
          </p:spPr>
          <p:txBody>
            <a:bodyPr wrap="none" rtlCol="0">
              <a:spAutoFit/>
            </a:bodyPr>
            <a:p>
              <a:r>
                <a:rPr lang="en-US" altLang="zh-CN" sz="2000" dirty="0">
                  <a:solidFill>
                    <a:schemeClr val="bg1"/>
                  </a:solidFill>
                </a:rPr>
                <a:t>06</a:t>
              </a:r>
              <a:endParaRPr lang="zh-CN" altLang="en-US" sz="20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advClick="0" advTm="4633"/>
    </mc:Choice>
    <mc:Fallback>
      <p:transition advClick="0" advTm="4633"/>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公厕</a:t>
            </a:r>
            <a:endParaRPr lang="zh-CN" altLang="en-US"/>
          </a:p>
        </p:txBody>
      </p:sp>
      <p:pic>
        <p:nvPicPr>
          <p:cNvPr id="27650" name="图片 1"/>
          <p:cNvPicPr>
            <a:picLocks noChangeAspect="1"/>
          </p:cNvPicPr>
          <p:nvPr/>
        </p:nvPicPr>
        <p:blipFill>
          <a:blip r:embed="rId1"/>
          <a:srcRect l="19701" t="8635" r="19920" b="15097"/>
          <a:stretch>
            <a:fillRect/>
          </a:stretch>
        </p:blipFill>
        <p:spPr>
          <a:xfrm>
            <a:off x="266383" y="754063"/>
            <a:ext cx="8610600" cy="41671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20733"/>
    </mc:Choice>
    <mc:Fallback>
      <p:transition spd="slow" advTm="20733"/>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焚烧场</a:t>
            </a:r>
            <a:endParaRPr lang="zh-CN" altLang="en-US"/>
          </a:p>
        </p:txBody>
      </p:sp>
      <p:pic>
        <p:nvPicPr>
          <p:cNvPr id="28674" name="图片 1"/>
          <p:cNvPicPr>
            <a:picLocks noChangeAspect="1"/>
          </p:cNvPicPr>
          <p:nvPr/>
        </p:nvPicPr>
        <p:blipFill>
          <a:blip r:embed="rId1"/>
          <a:srcRect l="19672" t="9872" r="19803" b="15839"/>
          <a:stretch>
            <a:fillRect/>
          </a:stretch>
        </p:blipFill>
        <p:spPr>
          <a:xfrm>
            <a:off x="382905" y="713105"/>
            <a:ext cx="8458200" cy="43605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2247">
        <p14:vortex dir="r"/>
      </p:transition>
    </mc:Choice>
    <mc:Fallback>
      <p:transition spd="slow" advTm="2247">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填埋场</a:t>
            </a:r>
            <a:endParaRPr lang="zh-CN" altLang="en-US"/>
          </a:p>
        </p:txBody>
      </p:sp>
      <p:pic>
        <p:nvPicPr>
          <p:cNvPr id="29698" name="图片 1"/>
          <p:cNvPicPr>
            <a:picLocks noChangeAspect="1"/>
          </p:cNvPicPr>
          <p:nvPr/>
        </p:nvPicPr>
        <p:blipFill>
          <a:blip r:embed="rId1"/>
          <a:srcRect l="19701" t="8884" r="19803" b="15344"/>
          <a:stretch>
            <a:fillRect/>
          </a:stretch>
        </p:blipFill>
        <p:spPr>
          <a:xfrm>
            <a:off x="322263" y="747713"/>
            <a:ext cx="8634412" cy="42338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收集容器</a:t>
            </a:r>
            <a:endParaRPr lang="zh-CN" altLang="en-US"/>
          </a:p>
        </p:txBody>
      </p:sp>
      <p:pic>
        <p:nvPicPr>
          <p:cNvPr id="30722" name="图片 1"/>
          <p:cNvPicPr>
            <a:picLocks noChangeAspect="1"/>
          </p:cNvPicPr>
          <p:nvPr/>
        </p:nvPicPr>
        <p:blipFill>
          <a:blip r:embed="rId1"/>
          <a:srcRect l="12665" t="224" r="15575" b="6679"/>
          <a:stretch>
            <a:fillRect/>
          </a:stretch>
        </p:blipFill>
        <p:spPr>
          <a:xfrm>
            <a:off x="282893" y="744538"/>
            <a:ext cx="8577262" cy="41417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车辆管理</a:t>
            </a:r>
            <a:endParaRPr lang="zh-CN" altLang="en-US"/>
          </a:p>
        </p:txBody>
      </p:sp>
      <p:sp>
        <p:nvSpPr>
          <p:cNvPr id="31746" name="文本框 4"/>
          <p:cNvSpPr txBox="1"/>
          <p:nvPr/>
        </p:nvSpPr>
        <p:spPr>
          <a:xfrm>
            <a:off x="421005" y="687705"/>
            <a:ext cx="8531225" cy="737235"/>
          </a:xfrm>
          <a:prstGeom prst="rect">
            <a:avLst/>
          </a:prstGeom>
          <a:noFill/>
          <a:ln w="9525">
            <a:noFill/>
          </a:ln>
        </p:spPr>
        <p:txBody>
          <a:bodyPr wrap="square" anchor="t">
            <a:spAutoFit/>
          </a:bodyPr>
          <a:p>
            <a:r>
              <a:rPr lang="zh-CN" altLang="en-US" sz="2100">
                <a:latin typeface="Arial" panose="020B0604020202020204" pitchFamily="34" charset="0"/>
                <a:ea typeface="宋体" panose="02010600030101010101" pitchFamily="2" charset="-122"/>
              </a:rPr>
              <a:t>车辆管理除管理车辆信息外，还可以对车辆维修，保养，保险合同进行管理。</a:t>
            </a:r>
            <a:endParaRPr lang="zh-CN" altLang="en-US" sz="2100">
              <a:latin typeface="Arial" panose="020B0604020202020204" pitchFamily="34" charset="0"/>
              <a:ea typeface="宋体" panose="02010600030101010101" pitchFamily="2" charset="-122"/>
            </a:endParaRPr>
          </a:p>
        </p:txBody>
      </p:sp>
      <p:pic>
        <p:nvPicPr>
          <p:cNvPr id="31747" name="图片 -2147482542"/>
          <p:cNvPicPr>
            <a:picLocks noChangeAspect="1"/>
          </p:cNvPicPr>
          <p:nvPr/>
        </p:nvPicPr>
        <p:blipFill>
          <a:blip r:embed="rId1"/>
          <a:stretch>
            <a:fillRect/>
          </a:stretch>
        </p:blipFill>
        <p:spPr>
          <a:xfrm>
            <a:off x="420688" y="1485900"/>
            <a:ext cx="8375650" cy="350678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车辆维修</a:t>
            </a:r>
            <a:endParaRPr lang="zh-CN" altLang="en-US"/>
          </a:p>
        </p:txBody>
      </p:sp>
      <p:pic>
        <p:nvPicPr>
          <p:cNvPr id="32770" name="图片 2"/>
          <p:cNvPicPr>
            <a:picLocks noChangeAspect="1"/>
          </p:cNvPicPr>
          <p:nvPr/>
        </p:nvPicPr>
        <p:blipFill>
          <a:blip r:embed="rId1"/>
          <a:srcRect l="14072" t="14828" r="14063" b="24753"/>
          <a:stretch>
            <a:fillRect/>
          </a:stretch>
        </p:blipFill>
        <p:spPr>
          <a:xfrm>
            <a:off x="448628" y="947738"/>
            <a:ext cx="8247062" cy="37195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车辆年检</a:t>
            </a:r>
            <a:endParaRPr lang="zh-CN" altLang="en-US"/>
          </a:p>
        </p:txBody>
      </p:sp>
      <p:pic>
        <p:nvPicPr>
          <p:cNvPr id="33794" name="图片 1"/>
          <p:cNvPicPr>
            <a:picLocks noChangeAspect="1"/>
          </p:cNvPicPr>
          <p:nvPr/>
        </p:nvPicPr>
        <p:blipFill>
          <a:blip r:embed="rId1"/>
          <a:srcRect l="14180" t="13840" r="14322" b="23021"/>
          <a:stretch>
            <a:fillRect/>
          </a:stretch>
        </p:blipFill>
        <p:spPr>
          <a:xfrm>
            <a:off x="396558" y="785813"/>
            <a:ext cx="8350250" cy="40449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车辆保险</a:t>
            </a:r>
            <a:endParaRPr lang="zh-CN" altLang="en-US"/>
          </a:p>
        </p:txBody>
      </p:sp>
      <p:pic>
        <p:nvPicPr>
          <p:cNvPr id="34818" name="图片 1"/>
          <p:cNvPicPr>
            <a:picLocks noChangeAspect="1"/>
          </p:cNvPicPr>
          <p:nvPr/>
        </p:nvPicPr>
        <p:blipFill>
          <a:blip r:embed="rId1"/>
          <a:srcRect l="13989" t="8862" r="14575" b="15273"/>
          <a:stretch>
            <a:fillRect/>
          </a:stretch>
        </p:blipFill>
        <p:spPr>
          <a:xfrm>
            <a:off x="202248" y="736600"/>
            <a:ext cx="8739187" cy="439578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车辆保养</a:t>
            </a:r>
            <a:endParaRPr lang="zh-CN" altLang="en-US"/>
          </a:p>
        </p:txBody>
      </p:sp>
      <p:pic>
        <p:nvPicPr>
          <p:cNvPr id="35842" name="图片 1"/>
          <p:cNvPicPr>
            <a:picLocks noChangeAspect="1"/>
          </p:cNvPicPr>
          <p:nvPr/>
        </p:nvPicPr>
        <p:blipFill>
          <a:blip r:embed="rId1"/>
          <a:srcRect l="12422" t="8862" r="12555" b="15025"/>
          <a:stretch>
            <a:fillRect/>
          </a:stretch>
        </p:blipFill>
        <p:spPr>
          <a:xfrm>
            <a:off x="277813" y="784225"/>
            <a:ext cx="8705850" cy="4162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车辆投保</a:t>
            </a:r>
            <a:endParaRPr lang="zh-CN" altLang="en-US"/>
          </a:p>
        </p:txBody>
      </p:sp>
      <p:pic>
        <p:nvPicPr>
          <p:cNvPr id="36866" name="图片 2"/>
          <p:cNvPicPr>
            <a:picLocks noChangeAspect="1"/>
          </p:cNvPicPr>
          <p:nvPr/>
        </p:nvPicPr>
        <p:blipFill>
          <a:blip r:embed="rId1"/>
          <a:srcRect l="14214" t="8626" r="14346" b="15262"/>
          <a:stretch>
            <a:fillRect/>
          </a:stretch>
        </p:blipFill>
        <p:spPr>
          <a:xfrm>
            <a:off x="371793" y="759778"/>
            <a:ext cx="8532812" cy="42164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0" name="TextBox 9"/>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11" name="TextBox 10"/>
          <p:cNvSpPr txBox="1"/>
          <p:nvPr/>
        </p:nvSpPr>
        <p:spPr>
          <a:xfrm>
            <a:off x="5148064" y="318964"/>
            <a:ext cx="1828711" cy="1446550"/>
          </a:xfrm>
          <a:prstGeom prst="rect">
            <a:avLst/>
          </a:prstGeom>
          <a:noFill/>
        </p:spPr>
        <p:txBody>
          <a:bodyPr wrap="square" rtlCol="0">
            <a:spAutoFit/>
          </a:bodyPr>
          <a:lstStyle/>
          <a:p>
            <a:pPr algn="ctr"/>
            <a:r>
              <a:rPr lang="en-US" altLang="zh-CN" sz="8800" dirty="0">
                <a:solidFill>
                  <a:schemeClr val="bg1"/>
                </a:solidFill>
                <a:cs typeface="+mn-ea"/>
                <a:sym typeface="+mn-lt"/>
              </a:rPr>
              <a:t>01</a:t>
            </a:r>
            <a:endParaRPr lang="zh-CN" altLang="en-US" sz="8800" dirty="0">
              <a:solidFill>
                <a:schemeClr val="bg1"/>
              </a:solidFill>
              <a:cs typeface="+mn-ea"/>
              <a:sym typeface="+mn-lt"/>
            </a:endParaRPr>
          </a:p>
        </p:txBody>
      </p:sp>
      <p:sp>
        <p:nvSpPr>
          <p:cNvPr id="2" name="矩形 1"/>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行业背景</a:t>
            </a:r>
            <a:endParaRPr lang="zh-CN" altLang="en-US" sz="2400" b="1" dirty="0">
              <a:solidFill>
                <a:prstClr val="white"/>
              </a:solidFill>
              <a:cs typeface="+mn-ea"/>
              <a:sym typeface="+mn-lt"/>
            </a:endParaRPr>
          </a:p>
        </p:txBody>
      </p:sp>
      <p:sp>
        <p:nvSpPr>
          <p:cNvPr id="13" name="文本框 12"/>
          <p:cNvSpPr txBox="1"/>
          <p:nvPr/>
        </p:nvSpPr>
        <p:spPr>
          <a:xfrm>
            <a:off x="121285" y="2002790"/>
            <a:ext cx="8834755" cy="3051810"/>
          </a:xfrm>
          <a:prstGeom prst="rect">
            <a:avLst/>
          </a:prstGeom>
          <a:noFill/>
        </p:spPr>
        <p:txBody>
          <a:bodyPr wrap="square" rtlCol="0" anchor="t">
            <a:spAutoFit/>
          </a:bodyPr>
          <a:p>
            <a:pPr indent="203200">
              <a:lnSpc>
                <a:spcPct val="140000"/>
              </a:lnSpc>
            </a:pPr>
            <a:r>
              <a:rPr lang="zh-CN" altLang="en-US" dirty="0">
                <a:latin typeface="微软雅黑" panose="020B0503020204020204" pitchFamily="34" charset="-122"/>
                <a:ea typeface="微软雅黑" panose="020B0503020204020204" pitchFamily="34" charset="-122"/>
                <a:sym typeface="+mn-ea"/>
              </a:rPr>
              <a:t>根据我国的宏观政策规划，要进一步加快城市化进程，促进大型、特大型城市圈的发展。但随着经济的发展和城市人口数量的不断增长，环境卫生问题已成为各大城市面临的重要问题。</a:t>
            </a:r>
            <a:endParaRPr lang="zh-CN" altLang="en-US" dirty="0">
              <a:latin typeface="微软雅黑" panose="020B0503020204020204" pitchFamily="34" charset="-122"/>
              <a:ea typeface="微软雅黑" panose="020B0503020204020204" pitchFamily="34" charset="-122"/>
            </a:endParaRPr>
          </a:p>
          <a:p>
            <a:pPr indent="203200">
              <a:lnSpc>
                <a:spcPct val="130000"/>
              </a:lnSpc>
            </a:pPr>
            <a:r>
              <a:rPr lang="zh-CN" altLang="en-US" dirty="0">
                <a:latin typeface="微软雅黑" panose="020B0503020204020204" pitchFamily="34" charset="-122"/>
                <a:ea typeface="微软雅黑" panose="020B0503020204020204" pitchFamily="34" charset="-122"/>
                <a:sym typeface="+mn-ea"/>
              </a:rPr>
              <a:t>目前对市容环卫工作的日常安排以及对各种环境卫生设施的管理统计基本依靠人力，致使管理者工作量很大；随着城市发展，市容环卫的工作量越来越大，作业设备、设施的数量也在不断的增多，传统的管理模式和管理方法已不能满足当前市容环卫工作的需要。通过借助现代化信息技术手段可以有效解决目前工作中存在的一些问题，并将市容环卫日常作业管理水平推上一个新的台阶。</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3510"/>
    </mc:Choice>
    <mc:Fallback>
      <p:transition advClick="0" advTm="351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加油填报</a:t>
            </a:r>
            <a:endParaRPr lang="zh-CN" altLang="en-US"/>
          </a:p>
        </p:txBody>
      </p:sp>
      <p:pic>
        <p:nvPicPr>
          <p:cNvPr id="37890" name="图片 2"/>
          <p:cNvPicPr>
            <a:picLocks noChangeAspect="1"/>
          </p:cNvPicPr>
          <p:nvPr/>
        </p:nvPicPr>
        <p:blipFill>
          <a:blip r:embed="rId1"/>
          <a:srcRect l="14214" t="2710" r="14346" b="5101"/>
          <a:stretch>
            <a:fillRect/>
          </a:stretch>
        </p:blipFill>
        <p:spPr>
          <a:xfrm>
            <a:off x="309563" y="769938"/>
            <a:ext cx="8694737" cy="42624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Arial" panose="020B0604020202020204" pitchFamily="34" charset="0"/>
              </a:rPr>
              <a:t>设备设施管理</a:t>
            </a:r>
            <a:r>
              <a:rPr>
                <a:sym typeface="Calibri Light" pitchFamily="34" charset="0"/>
              </a:rPr>
              <a:t> </a:t>
            </a:r>
            <a:r>
              <a:rPr>
                <a:sym typeface="Arial" panose="020B0604020202020204" pitchFamily="34" charset="0"/>
              </a:rPr>
              <a:t>• 环卫设备</a:t>
            </a:r>
            <a:endParaRPr lang="zh-CN" altLang="en-US"/>
          </a:p>
        </p:txBody>
      </p:sp>
      <p:sp>
        <p:nvSpPr>
          <p:cNvPr id="38914" name="文本框 4"/>
          <p:cNvSpPr txBox="1"/>
          <p:nvPr/>
        </p:nvSpPr>
        <p:spPr>
          <a:xfrm>
            <a:off x="655638" y="782638"/>
            <a:ext cx="8215312" cy="414337"/>
          </a:xfrm>
          <a:prstGeom prst="rect">
            <a:avLst/>
          </a:prstGeom>
          <a:noFill/>
          <a:ln w="9525">
            <a:noFill/>
          </a:ln>
        </p:spPr>
        <p:txBody>
          <a:bodyPr wrap="square" anchor="t">
            <a:spAutoFit/>
          </a:bodyPr>
          <a:p>
            <a:r>
              <a:rPr lang="zh-CN" altLang="en-US" sz="2100">
                <a:latin typeface="Arial" panose="020B0604020202020204" pitchFamily="34" charset="0"/>
                <a:ea typeface="宋体" panose="02010600030101010101" pitchFamily="2" charset="-122"/>
              </a:rPr>
              <a:t>环卫设备可管理车载智能终端，人员设备，各种智能传感器设备等；</a:t>
            </a:r>
            <a:endParaRPr lang="zh-CN" altLang="en-US" sz="2100">
              <a:latin typeface="Arial" panose="020B0604020202020204" pitchFamily="34" charset="0"/>
              <a:ea typeface="宋体" panose="02010600030101010101" pitchFamily="2" charset="-122"/>
            </a:endParaRPr>
          </a:p>
        </p:txBody>
      </p:sp>
      <p:pic>
        <p:nvPicPr>
          <p:cNvPr id="38915" name="图片 -2147482541"/>
          <p:cNvPicPr>
            <a:picLocks noChangeAspect="1"/>
          </p:cNvPicPr>
          <p:nvPr/>
        </p:nvPicPr>
        <p:blipFill>
          <a:blip r:embed="rId1"/>
          <a:stretch>
            <a:fillRect/>
          </a:stretch>
        </p:blipFill>
        <p:spPr>
          <a:xfrm>
            <a:off x="550228" y="1262063"/>
            <a:ext cx="8043862" cy="36671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人员管理 </a:t>
            </a:r>
            <a:r>
              <a:rPr>
                <a:sym typeface="Arial" panose="020B0604020202020204" pitchFamily="34" charset="0"/>
              </a:rPr>
              <a:t>• 综合管理</a:t>
            </a:r>
            <a:endParaRPr lang="zh-CN" altLang="en-US"/>
          </a:p>
        </p:txBody>
      </p:sp>
      <p:sp>
        <p:nvSpPr>
          <p:cNvPr id="39938" name="文本框 4"/>
          <p:cNvSpPr txBox="1"/>
          <p:nvPr/>
        </p:nvSpPr>
        <p:spPr>
          <a:xfrm>
            <a:off x="462280" y="754063"/>
            <a:ext cx="8218488" cy="414020"/>
          </a:xfrm>
          <a:prstGeom prst="rect">
            <a:avLst/>
          </a:prstGeom>
          <a:noFill/>
          <a:ln w="9525">
            <a:noFill/>
          </a:ln>
        </p:spPr>
        <p:txBody>
          <a:bodyPr wrap="square" anchor="t">
            <a:spAutoFit/>
          </a:bodyPr>
          <a:p>
            <a:r>
              <a:rPr lang="zh-CN" altLang="en-US" sz="2100">
                <a:latin typeface="Arial" panose="020B0604020202020204" pitchFamily="34" charset="0"/>
                <a:ea typeface="宋体" panose="02010600030101010101" pitchFamily="2" charset="-122"/>
              </a:rPr>
              <a:t>可对所有环卫人员信息进行管理，登记，修改，删除以及统计。</a:t>
            </a:r>
            <a:endParaRPr lang="zh-CN" altLang="en-US" sz="2100">
              <a:latin typeface="Arial" panose="020B0604020202020204" pitchFamily="34" charset="0"/>
              <a:ea typeface="宋体" panose="02010600030101010101" pitchFamily="2" charset="-122"/>
            </a:endParaRPr>
          </a:p>
        </p:txBody>
      </p:sp>
      <p:pic>
        <p:nvPicPr>
          <p:cNvPr id="39939" name="图片 -2147482538" descr="UC截图20180910135409"/>
          <p:cNvPicPr>
            <a:picLocks noChangeAspect="1"/>
          </p:cNvPicPr>
          <p:nvPr/>
        </p:nvPicPr>
        <p:blipFill>
          <a:blip r:embed="rId1"/>
          <a:stretch>
            <a:fillRect/>
          </a:stretch>
        </p:blipFill>
        <p:spPr>
          <a:xfrm>
            <a:off x="470218" y="1231583"/>
            <a:ext cx="8210550" cy="3473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人员管理 </a:t>
            </a:r>
            <a:r>
              <a:rPr>
                <a:sym typeface="Arial" panose="020B0604020202020204" pitchFamily="34" charset="0"/>
              </a:rPr>
              <a:t>• 录入</a:t>
            </a:r>
            <a:endParaRPr lang="zh-CN" altLang="en-US"/>
          </a:p>
        </p:txBody>
      </p:sp>
      <p:pic>
        <p:nvPicPr>
          <p:cNvPr id="40962" name="图片 1"/>
          <p:cNvPicPr>
            <a:picLocks noChangeAspect="1"/>
          </p:cNvPicPr>
          <p:nvPr/>
        </p:nvPicPr>
        <p:blipFill>
          <a:blip r:embed="rId1"/>
          <a:srcRect l="12309" t="2196" r="12296" b="4936"/>
          <a:stretch>
            <a:fillRect/>
          </a:stretch>
        </p:blipFill>
        <p:spPr>
          <a:xfrm>
            <a:off x="401638" y="795338"/>
            <a:ext cx="8340725" cy="4235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环卫事件管理 </a:t>
            </a:r>
            <a:r>
              <a:rPr>
                <a:sym typeface="Arial" panose="020B0604020202020204" pitchFamily="34" charset="0"/>
              </a:rPr>
              <a:t>• 上报处理</a:t>
            </a:r>
            <a:endParaRPr lang="zh-CN" altLang="en-US"/>
          </a:p>
        </p:txBody>
      </p:sp>
      <p:sp>
        <p:nvSpPr>
          <p:cNvPr id="41986" name="文本框 4"/>
          <p:cNvSpPr txBox="1"/>
          <p:nvPr/>
        </p:nvSpPr>
        <p:spPr>
          <a:xfrm>
            <a:off x="287655" y="855980"/>
            <a:ext cx="3418840" cy="2030095"/>
          </a:xfrm>
          <a:prstGeom prst="rect">
            <a:avLst/>
          </a:prstGeom>
          <a:noFill/>
          <a:ln w="9525">
            <a:noFill/>
          </a:ln>
        </p:spPr>
        <p:txBody>
          <a:bodyPr wrap="square" anchor="t">
            <a:spAutoFit/>
          </a:bodyPr>
          <a:p>
            <a:r>
              <a:rPr lang="zh-CN" altLang="en-US" sz="2100">
                <a:latin typeface="Arial" panose="020B0604020202020204" pitchFamily="34" charset="0"/>
                <a:ea typeface="宋体" panose="02010600030101010101" pitchFamily="2" charset="-122"/>
              </a:rPr>
              <a:t>可以使用环卫云助手APP，上报环卫事件给平台，能指派责任人和处理人，对该环卫事情进行跟踪处理。</a:t>
            </a:r>
            <a:endParaRPr lang="zh-CN" altLang="en-US" sz="2100">
              <a:latin typeface="Arial" panose="020B0604020202020204" pitchFamily="34" charset="0"/>
              <a:ea typeface="宋体" panose="02010600030101010101" pitchFamily="2" charset="-122"/>
            </a:endParaRPr>
          </a:p>
          <a:p>
            <a:pPr>
              <a:buFont typeface="Wingdings" panose="05000000000000000000" charset="0"/>
              <a:buNone/>
            </a:pPr>
            <a:r>
              <a:rPr lang="en-US" altLang="zh-CN" sz="2100">
                <a:latin typeface="Arial" panose="020B0604020202020204" pitchFamily="34" charset="0"/>
                <a:ea typeface="宋体" panose="02010600030101010101" pitchFamily="2" charset="-122"/>
              </a:rPr>
              <a:t>	</a:t>
            </a:r>
            <a:endParaRPr lang="zh-CN" altLang="en-US" sz="2100">
              <a:latin typeface="Arial" panose="020B0604020202020204" pitchFamily="34" charset="0"/>
              <a:ea typeface="宋体" panose="02010600030101010101" pitchFamily="2" charset="-122"/>
            </a:endParaRPr>
          </a:p>
          <a:p>
            <a:endParaRPr lang="zh-CN" altLang="en-US" sz="2100">
              <a:latin typeface="Arial" panose="020B0604020202020204" pitchFamily="34" charset="0"/>
              <a:ea typeface="宋体" panose="02010600030101010101" pitchFamily="2" charset="-122"/>
            </a:endParaRPr>
          </a:p>
        </p:txBody>
      </p:sp>
      <p:pic>
        <p:nvPicPr>
          <p:cNvPr id="41987" name="图片 -2147482533" descr="Screenshot_2018-09-10-14-43-00"/>
          <p:cNvPicPr>
            <a:picLocks noChangeAspect="1"/>
          </p:cNvPicPr>
          <p:nvPr/>
        </p:nvPicPr>
        <p:blipFill>
          <a:blip r:embed="rId1"/>
          <a:stretch>
            <a:fillRect/>
          </a:stretch>
        </p:blipFill>
        <p:spPr>
          <a:xfrm>
            <a:off x="4252913" y="855663"/>
            <a:ext cx="3835400" cy="41052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微软雅黑" panose="020B0503020204020204" pitchFamily="34" charset="-122"/>
              </a:rPr>
              <a:t>作业管理</a:t>
            </a:r>
            <a:r>
              <a:rPr>
                <a:sym typeface="Calibri Light" pitchFamily="34" charset="0"/>
              </a:rPr>
              <a:t> </a:t>
            </a:r>
            <a:r>
              <a:rPr>
                <a:sym typeface="Arial" panose="020B0604020202020204" pitchFamily="34" charset="0"/>
              </a:rPr>
              <a:t>• 主要功能</a:t>
            </a:r>
            <a:endParaRPr lang="zh-CN" altLang="en-US"/>
          </a:p>
        </p:txBody>
      </p:sp>
      <p:sp>
        <p:nvSpPr>
          <p:cNvPr id="6" name="Text Box 16"/>
          <p:cNvSpPr txBox="1">
            <a:spLocks noChangeArrowheads="1"/>
          </p:cNvSpPr>
          <p:nvPr/>
        </p:nvSpPr>
        <p:spPr bwMode="auto">
          <a:xfrm>
            <a:off x="3465195" y="2205990"/>
            <a:ext cx="1960880" cy="687070"/>
          </a:xfrm>
          <a:prstGeom prst="rect">
            <a:avLst/>
          </a:prstGeom>
          <a:solidFill>
            <a:srgbClr val="92D050"/>
          </a:solidFill>
          <a:ln w="9525" cap="flat" cmpd="sng" algn="ctr">
            <a:noFill/>
            <a:prstDash val="solid"/>
            <a:round/>
            <a:headEnd type="none" w="med" len="med"/>
            <a:tailEnd type="none" w="med" len="med"/>
          </a:ln>
          <a:effectLst>
            <a:reflection blurRad="6350" stA="52000" endA="300" endPos="35000" dir="5400000" sy="-100000" algn="bl" rotWithShape="0"/>
          </a:effectLst>
          <a:scene3d>
            <a:camera prst="orthographicFront">
              <a:rot lat="0" lon="0" rev="0"/>
            </a:camera>
            <a:lightRig rig="glow" dir="t">
              <a:rot lat="0" lon="0" rev="14100000"/>
            </a:lightRig>
          </a:scene3d>
          <a:sp3d prstMaterial="softEdge">
            <a:bevelT w="127000" prst="artDeco"/>
          </a:sp3d>
        </p:spPr>
        <p:txBody>
          <a:bodyPr rot="0" spcFirstLastPara="0" vertOverflow="overflow" horzOverflow="overflow" vert="horz" wrap="square" lIns="91440" tIns="45720" rIns="91440" bIns="45720" numCol="1" spcCol="0" rtlCol="0" fromWordArt="0" anchor="ctr" anchorCtr="0" forceAA="0" compatLnSpc="1">
            <a:noAutofit/>
          </a:bodyPr>
          <a:lstStyle>
            <a:defPPr>
              <a:defRPr lang="zh-CN"/>
            </a:defPPr>
            <a:lvl1pPr marL="0" marR="0" indent="0" algn="ctr" defTabSz="914400" latinLnBrk="0">
              <a:lnSpc>
                <a:spcPct val="100000"/>
              </a:lnSpc>
              <a:buClrTx/>
              <a:buSzTx/>
              <a:buFont typeface="Arial" panose="020B0604020202020204" pitchFamily="34" charset="0"/>
              <a:buNone/>
              <a:defRPr kumimoji="0" sz="1800" b="0" i="0" u="none" strike="noStrike" cap="none" normalizeH="0" baseline="0">
                <a:ln>
                  <a:noFill/>
                </a:ln>
                <a:solidFill>
                  <a:schemeClr val="bg1"/>
                </a:solidFill>
                <a:effectLst/>
                <a:latin typeface="Arial" panose="020B0604020202020204" pitchFamily="34" charset="0"/>
              </a:defRPr>
            </a:lvl1pPr>
          </a:lstStyle>
          <a:p>
            <a:r>
              <a:rPr lang="zh-CN" altLang="en-US" dirty="0">
                <a:sym typeface="微软雅黑" panose="020B0503020204020204" pitchFamily="34" charset="-122"/>
              </a:rPr>
              <a:t>作业管理</a:t>
            </a:r>
            <a:endParaRPr lang="zh-CN" altLang="en-US" dirty="0"/>
          </a:p>
        </p:txBody>
      </p:sp>
      <p:sp>
        <p:nvSpPr>
          <p:cNvPr id="8" name="矩形 8"/>
          <p:cNvSpPr>
            <a:spLocks noChangeArrowheads="1"/>
          </p:cNvSpPr>
          <p:nvPr/>
        </p:nvSpPr>
        <p:spPr bwMode="auto">
          <a:xfrm>
            <a:off x="6560925" y="729306"/>
            <a:ext cx="2395537" cy="431800"/>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rPr>
              <a:t>基础信息</a:t>
            </a:r>
            <a:endParaRPr lang="zh-CN" altLang="en-US" sz="1400" dirty="0">
              <a:solidFill>
                <a:srgbClr val="5F5F5F"/>
              </a:solidFill>
              <a:latin typeface="微软雅黑" panose="020B0503020204020204" pitchFamily="34" charset="-122"/>
              <a:ea typeface="微软雅黑" panose="020B0503020204020204" pitchFamily="34" charset="-122"/>
            </a:endParaRPr>
          </a:p>
        </p:txBody>
      </p:sp>
      <p:sp>
        <p:nvSpPr>
          <p:cNvPr id="12" name="矩形 9"/>
          <p:cNvSpPr>
            <a:spLocks noChangeArrowheads="1"/>
          </p:cNvSpPr>
          <p:nvPr/>
        </p:nvSpPr>
        <p:spPr bwMode="auto">
          <a:xfrm>
            <a:off x="6560925" y="1449602"/>
            <a:ext cx="2395537" cy="431800"/>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rPr>
              <a:t>作业规划</a:t>
            </a:r>
            <a:endParaRPr lang="zh-CN" altLang="en-US" sz="1400" dirty="0">
              <a:solidFill>
                <a:srgbClr val="5F5F5F"/>
              </a:solidFill>
              <a:latin typeface="微软雅黑" panose="020B0503020204020204" pitchFamily="34" charset="-122"/>
              <a:ea typeface="微软雅黑" panose="020B0503020204020204" pitchFamily="34" charset="-122"/>
            </a:endParaRPr>
          </a:p>
        </p:txBody>
      </p:sp>
      <p:sp>
        <p:nvSpPr>
          <p:cNvPr id="13" name="矩形 10"/>
          <p:cNvSpPr>
            <a:spLocks noChangeArrowheads="1"/>
          </p:cNvSpPr>
          <p:nvPr/>
        </p:nvSpPr>
        <p:spPr bwMode="auto">
          <a:xfrm>
            <a:off x="6560925" y="2168075"/>
            <a:ext cx="2395537" cy="433387"/>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sym typeface="Arial" panose="020B0604020202020204" pitchFamily="34" charset="0"/>
              </a:rPr>
              <a:t>线路规划</a:t>
            </a:r>
            <a:endParaRPr lang="zh-CN" altLang="en-US" sz="1400" dirty="0">
              <a:solidFill>
                <a:srgbClr val="5F5F5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矩形 11"/>
          <p:cNvSpPr>
            <a:spLocks noChangeArrowheads="1"/>
          </p:cNvSpPr>
          <p:nvPr/>
        </p:nvSpPr>
        <p:spPr bwMode="auto">
          <a:xfrm>
            <a:off x="6560925" y="3609782"/>
            <a:ext cx="2395537" cy="431800"/>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rPr>
              <a:t>任务调度</a:t>
            </a:r>
            <a:endParaRPr lang="zh-CN" altLang="en-US" sz="1400" dirty="0">
              <a:solidFill>
                <a:srgbClr val="5F5F5F"/>
              </a:solidFill>
              <a:latin typeface="微软雅黑" panose="020B0503020204020204" pitchFamily="34" charset="-122"/>
              <a:ea typeface="微软雅黑" panose="020B0503020204020204" pitchFamily="34" charset="-122"/>
            </a:endParaRPr>
          </a:p>
        </p:txBody>
      </p:sp>
      <p:sp>
        <p:nvSpPr>
          <p:cNvPr id="15" name="矩形 12"/>
          <p:cNvSpPr>
            <a:spLocks noChangeArrowheads="1"/>
          </p:cNvSpPr>
          <p:nvPr/>
        </p:nvSpPr>
        <p:spPr bwMode="auto">
          <a:xfrm>
            <a:off x="6560925" y="2889722"/>
            <a:ext cx="2395537" cy="431800"/>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rPr>
              <a:t>区域管理</a:t>
            </a:r>
            <a:endParaRPr lang="zh-CN" altLang="en-US" sz="1400" dirty="0">
              <a:solidFill>
                <a:srgbClr val="5F5F5F"/>
              </a:solidFill>
              <a:latin typeface="微软雅黑" panose="020B0503020204020204" pitchFamily="34" charset="-122"/>
              <a:ea typeface="微软雅黑" panose="020B0503020204020204" pitchFamily="34" charset="-122"/>
            </a:endParaRPr>
          </a:p>
        </p:txBody>
      </p:sp>
      <p:cxnSp>
        <p:nvCxnSpPr>
          <p:cNvPr id="22" name="直接箭头连接符 23"/>
          <p:cNvCxnSpPr>
            <a:cxnSpLocks noChangeShapeType="1"/>
            <a:stCxn id="14" idx="1"/>
          </p:cNvCxnSpPr>
          <p:nvPr/>
        </p:nvCxnSpPr>
        <p:spPr bwMode="auto">
          <a:xfrm flipH="1" flipV="1">
            <a:off x="5426234" y="2601462"/>
            <a:ext cx="1134691" cy="1224220"/>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cxnSp>
        <p:nvCxnSpPr>
          <p:cNvPr id="23" name="直接箭头连接符 24"/>
          <p:cNvCxnSpPr>
            <a:cxnSpLocks noChangeShapeType="1"/>
            <a:stCxn id="15" idx="1"/>
          </p:cNvCxnSpPr>
          <p:nvPr/>
        </p:nvCxnSpPr>
        <p:spPr bwMode="auto">
          <a:xfrm flipH="1" flipV="1">
            <a:off x="5426234" y="2549819"/>
            <a:ext cx="1134691" cy="555803"/>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cxnSp>
        <p:nvCxnSpPr>
          <p:cNvPr id="24" name="直接箭头连接符 25"/>
          <p:cNvCxnSpPr>
            <a:cxnSpLocks noChangeShapeType="1"/>
            <a:stCxn id="13" idx="1"/>
          </p:cNvCxnSpPr>
          <p:nvPr/>
        </p:nvCxnSpPr>
        <p:spPr bwMode="auto">
          <a:xfrm flipH="1">
            <a:off x="5426234" y="2384134"/>
            <a:ext cx="1134691" cy="165050"/>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cxnSp>
        <p:nvCxnSpPr>
          <p:cNvPr id="25" name="直接箭头连接符 26"/>
          <p:cNvCxnSpPr>
            <a:cxnSpLocks noChangeShapeType="1"/>
            <a:stCxn id="12" idx="1"/>
          </p:cNvCxnSpPr>
          <p:nvPr/>
        </p:nvCxnSpPr>
        <p:spPr bwMode="auto">
          <a:xfrm flipH="1">
            <a:off x="5426234" y="1665502"/>
            <a:ext cx="1134691" cy="883079"/>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cxnSp>
        <p:nvCxnSpPr>
          <p:cNvPr id="26" name="直接箭头连接符 27"/>
          <p:cNvCxnSpPr>
            <a:cxnSpLocks noChangeShapeType="1"/>
            <a:stCxn id="8" idx="1"/>
          </p:cNvCxnSpPr>
          <p:nvPr/>
        </p:nvCxnSpPr>
        <p:spPr bwMode="auto">
          <a:xfrm flipH="1">
            <a:off x="5426234" y="945206"/>
            <a:ext cx="1134691" cy="1603375"/>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sp>
        <p:nvSpPr>
          <p:cNvPr id="35" name="矩形 11"/>
          <p:cNvSpPr>
            <a:spLocks noChangeArrowheads="1"/>
          </p:cNvSpPr>
          <p:nvPr/>
        </p:nvSpPr>
        <p:spPr bwMode="auto">
          <a:xfrm>
            <a:off x="6560925" y="4329606"/>
            <a:ext cx="2395537" cy="431800"/>
          </a:xfrm>
          <a:prstGeom prst="rect">
            <a:avLst/>
          </a:prstGeom>
          <a:gradFill rotWithShape="1">
            <a:gsLst>
              <a:gs pos="0">
                <a:srgbClr val="9DD2FF"/>
              </a:gs>
              <a:gs pos="35001">
                <a:srgbClr val="BADEFF"/>
              </a:gs>
              <a:gs pos="100000">
                <a:srgbClr val="E2F2FF"/>
              </a:gs>
            </a:gsLst>
            <a:lin ang="5400000" scaled="1"/>
          </a:gradFill>
          <a:ln w="9525">
            <a:solidFill>
              <a:srgbClr val="5D9EDA"/>
            </a:solidFill>
            <a:miter lim="800000"/>
          </a:ln>
          <a:effectLst>
            <a:outerShdw dist="20000" dir="5400000" algn="ctr" rotWithShape="0">
              <a:srgbClr val="000000">
                <a:alpha val="31000"/>
              </a:srgbClr>
            </a:outerShdw>
          </a:effectLst>
        </p:spPr>
        <p:txBody>
          <a:bodyPr anchor="ctr"/>
          <a:lstStyle/>
          <a:p>
            <a:pPr algn="ctr">
              <a:spcBef>
                <a:spcPct val="20000"/>
              </a:spcBef>
            </a:pPr>
            <a:r>
              <a:rPr lang="zh-CN" altLang="en-US" sz="1400" dirty="0">
                <a:solidFill>
                  <a:srgbClr val="5F5F5F"/>
                </a:solidFill>
                <a:latin typeface="微软雅黑" panose="020B0503020204020204" pitchFamily="34" charset="-122"/>
                <a:ea typeface="微软雅黑" panose="020B0503020204020204" pitchFamily="34" charset="-122"/>
              </a:rPr>
              <a:t>消息推送</a:t>
            </a:r>
            <a:endParaRPr lang="zh-CN" altLang="en-US" sz="1400" dirty="0">
              <a:solidFill>
                <a:srgbClr val="5F5F5F"/>
              </a:solidFill>
              <a:latin typeface="微软雅黑" panose="020B0503020204020204" pitchFamily="34" charset="-122"/>
              <a:ea typeface="微软雅黑" panose="020B0503020204020204" pitchFamily="34" charset="-122"/>
            </a:endParaRPr>
          </a:p>
        </p:txBody>
      </p:sp>
      <p:cxnSp>
        <p:nvCxnSpPr>
          <p:cNvPr id="36" name="直接箭头连接符 23"/>
          <p:cNvCxnSpPr>
            <a:cxnSpLocks noChangeShapeType="1"/>
            <a:stCxn id="35" idx="1"/>
          </p:cNvCxnSpPr>
          <p:nvPr/>
        </p:nvCxnSpPr>
        <p:spPr bwMode="auto">
          <a:xfrm flipH="1" flipV="1">
            <a:off x="5426234" y="2549819"/>
            <a:ext cx="1134691" cy="1995687"/>
          </a:xfrm>
          <a:prstGeom prst="straightConnector1">
            <a:avLst/>
          </a:prstGeom>
          <a:noFill/>
          <a:ln w="28575">
            <a:solidFill>
              <a:srgbClr val="5D9EDA"/>
            </a:solidFill>
            <a:round/>
            <a:headEnd type="arrow" w="med" len="med"/>
          </a:ln>
          <a:extLst>
            <a:ext uri="{909E8E84-426E-40DD-AFC4-6F175D3DCCD1}">
              <a14:hiddenFill xmlns:a14="http://schemas.microsoft.com/office/drawing/2010/main">
                <a:noFill/>
              </a14:hiddenFill>
            </a:ext>
          </a:extLst>
        </p:spPr>
      </p:cxnSp>
      <p:sp>
        <p:nvSpPr>
          <p:cNvPr id="2" name="文本框 1"/>
          <p:cNvSpPr txBox="1"/>
          <p:nvPr/>
        </p:nvSpPr>
        <p:spPr>
          <a:xfrm>
            <a:off x="201295" y="1161415"/>
            <a:ext cx="3196590" cy="1753235"/>
          </a:xfrm>
          <a:prstGeom prst="rect">
            <a:avLst/>
          </a:prstGeom>
          <a:noFill/>
        </p:spPr>
        <p:txBody>
          <a:bodyPr wrap="square" rtlCol="0" anchor="t">
            <a:spAutoFit/>
          </a:bodyPr>
          <a:p>
            <a:r>
              <a:rPr lang="zh-CN" altLang="en-US">
                <a:latin typeface="Arial" panose="020B0604020202020204" pitchFamily="34" charset="0"/>
                <a:ea typeface="宋体" panose="02010600030101010101" pitchFamily="2" charset="-122"/>
                <a:sym typeface="+mn-ea"/>
              </a:rPr>
              <a:t>作业规划指的是对环卫作业进行规划，排班等功能。可以规定作业路线，作业区域并且指定相关的人员或者车辆在指定时间进行作业。</a:t>
            </a:r>
            <a:endParaRPr lang="zh-CN" altLang="en-US" noProof="1">
              <a:latin typeface="Arial" panose="020B0604020202020204" pitchFamily="34" charset="0"/>
              <a:ea typeface="宋体" panose="02010600030101010101" pitchFamily="2" charset="-122"/>
            </a:endParaRPr>
          </a:p>
          <a:p>
            <a:r>
              <a:rPr lang="zh-CN" altLang="en-US">
                <a:latin typeface="Arial" panose="020B0604020202020204" pitchFamily="34" charset="0"/>
                <a:ea typeface="宋体" panose="02010600030101010101" pitchFamily="2" charset="-122"/>
                <a:sym typeface="+mn-ea"/>
              </a:rPr>
              <a:t>主要包括以下三个方面：</a:t>
            </a:r>
            <a:endParaRPr lang="zh-CN" altLang="en-US"/>
          </a:p>
        </p:txBody>
      </p:sp>
      <p:sp>
        <p:nvSpPr>
          <p:cNvPr id="4" name="文本框 3"/>
          <p:cNvSpPr txBox="1"/>
          <p:nvPr/>
        </p:nvSpPr>
        <p:spPr>
          <a:xfrm>
            <a:off x="2413000" y="3321685"/>
            <a:ext cx="1398270" cy="368300"/>
          </a:xfrm>
          <a:prstGeom prst="rect">
            <a:avLst/>
          </a:prstGeom>
          <a:noFill/>
        </p:spPr>
        <p:txBody>
          <a:bodyPr wrap="square" rtlCol="0">
            <a:spAutoFit/>
          </a:bodyPr>
          <a:p>
            <a:pPr marL="285750" indent="-285750">
              <a:buFont typeface="Wingdings" panose="05000000000000000000" charset="0"/>
              <a:buChar char="l"/>
            </a:pPr>
            <a:r>
              <a:rPr lang="zh-CN" altLang="en-US">
                <a:latin typeface="Arial" panose="020B0604020202020204" pitchFamily="34" charset="0"/>
                <a:ea typeface="宋体" panose="02010600030101010101" pitchFamily="2" charset="-122"/>
                <a:sym typeface="+mn-ea"/>
              </a:rPr>
              <a:t>机械保洁</a:t>
            </a:r>
            <a:endParaRPr lang="zh-CN" altLang="en-US"/>
          </a:p>
        </p:txBody>
      </p:sp>
      <p:sp>
        <p:nvSpPr>
          <p:cNvPr id="5" name="文本框 4"/>
          <p:cNvSpPr txBox="1"/>
          <p:nvPr/>
        </p:nvSpPr>
        <p:spPr>
          <a:xfrm>
            <a:off x="4091305" y="3321685"/>
            <a:ext cx="1421130" cy="368300"/>
          </a:xfrm>
          <a:prstGeom prst="rect">
            <a:avLst/>
          </a:prstGeom>
          <a:noFill/>
        </p:spPr>
        <p:txBody>
          <a:bodyPr wrap="square" rtlCol="0">
            <a:spAutoFit/>
          </a:bodyPr>
          <a:p>
            <a:pPr marL="285750" indent="-285750">
              <a:buFont typeface="Wingdings" panose="05000000000000000000" charset="0"/>
              <a:buChar char="l"/>
            </a:pPr>
            <a:r>
              <a:rPr lang="zh-CN" altLang="en-US">
                <a:latin typeface="Arial" panose="020B0604020202020204" pitchFamily="34" charset="0"/>
                <a:ea typeface="宋体" panose="02010600030101010101" pitchFamily="2" charset="-122"/>
                <a:sym typeface="+mn-ea"/>
              </a:rPr>
              <a:t>垃圾收运</a:t>
            </a:r>
            <a:endParaRPr lang="zh-CN" altLang="en-US"/>
          </a:p>
        </p:txBody>
      </p:sp>
      <p:sp>
        <p:nvSpPr>
          <p:cNvPr id="7" name="文本框 6"/>
          <p:cNvSpPr txBox="1"/>
          <p:nvPr/>
        </p:nvSpPr>
        <p:spPr>
          <a:xfrm>
            <a:off x="333375" y="3321685"/>
            <a:ext cx="1885950" cy="368300"/>
          </a:xfrm>
          <a:prstGeom prst="rect">
            <a:avLst/>
          </a:prstGeom>
          <a:noFill/>
        </p:spPr>
        <p:txBody>
          <a:bodyPr wrap="square" rtlCol="0">
            <a:spAutoFit/>
          </a:bodyPr>
          <a:p>
            <a:pPr marL="285750" indent="-285750">
              <a:buFont typeface="Wingdings" panose="05000000000000000000" charset="0"/>
              <a:buChar char="l"/>
            </a:pPr>
            <a:r>
              <a:rPr lang="zh-CN" altLang="en-US">
                <a:latin typeface="Arial" panose="020B0604020202020204" pitchFamily="34" charset="0"/>
                <a:ea typeface="宋体" panose="02010600030101010101" pitchFamily="2" charset="-122"/>
                <a:sym typeface="+mn-ea"/>
              </a:rPr>
              <a:t>人工保洁规划</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 </a:t>
            </a:r>
            <a:r>
              <a:rPr>
                <a:sym typeface="Arial" panose="020B0604020202020204" pitchFamily="34" charset="0"/>
              </a:rPr>
              <a:t>• 作业区段</a:t>
            </a:r>
            <a:endParaRPr lang="zh-CN" altLang="en-US"/>
          </a:p>
        </p:txBody>
      </p:sp>
      <p:pic>
        <p:nvPicPr>
          <p:cNvPr id="44034" name="图片 -2147482536" descr="UC截图20180910143408"/>
          <p:cNvPicPr>
            <a:picLocks noChangeAspect="1"/>
          </p:cNvPicPr>
          <p:nvPr/>
        </p:nvPicPr>
        <p:blipFill>
          <a:blip r:embed="rId1"/>
          <a:stretch>
            <a:fillRect/>
          </a:stretch>
        </p:blipFill>
        <p:spPr>
          <a:xfrm>
            <a:off x="364808" y="782955"/>
            <a:ext cx="8413750" cy="42449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a:t>
            </a:r>
            <a:r>
              <a:rPr>
                <a:sym typeface="Arial" panose="020B0604020202020204" pitchFamily="34" charset="0"/>
              </a:rPr>
              <a:t> • 作业区段管理</a:t>
            </a:r>
            <a:endParaRPr lang="zh-CN" altLang="en-US"/>
          </a:p>
        </p:txBody>
      </p:sp>
      <p:pic>
        <p:nvPicPr>
          <p:cNvPr id="45058" name="图片 1"/>
          <p:cNvPicPr>
            <a:picLocks noChangeAspect="1"/>
          </p:cNvPicPr>
          <p:nvPr/>
        </p:nvPicPr>
        <p:blipFill>
          <a:blip r:embed="rId1"/>
          <a:srcRect l="26740" t="5420" r="27077" b="10387"/>
          <a:stretch>
            <a:fillRect/>
          </a:stretch>
        </p:blipFill>
        <p:spPr>
          <a:xfrm>
            <a:off x="178118" y="814388"/>
            <a:ext cx="3511550" cy="3890962"/>
          </a:xfrm>
          <a:prstGeom prst="rect">
            <a:avLst/>
          </a:prstGeom>
          <a:noFill/>
          <a:ln w="9525">
            <a:noFill/>
          </a:ln>
        </p:spPr>
      </p:pic>
      <p:pic>
        <p:nvPicPr>
          <p:cNvPr id="45059" name="图片 2"/>
          <p:cNvPicPr>
            <a:picLocks noChangeAspect="1"/>
          </p:cNvPicPr>
          <p:nvPr/>
        </p:nvPicPr>
        <p:blipFill>
          <a:blip r:embed="rId2"/>
          <a:srcRect l="15947" t="5420" r="15932" b="11130"/>
          <a:stretch>
            <a:fillRect/>
          </a:stretch>
        </p:blipFill>
        <p:spPr>
          <a:xfrm>
            <a:off x="3818255" y="849313"/>
            <a:ext cx="5203825" cy="38560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 </a:t>
            </a:r>
            <a:r>
              <a:rPr>
                <a:sym typeface="Arial" panose="020B0604020202020204" pitchFamily="34" charset="0"/>
              </a:rPr>
              <a:t>• 作业排班</a:t>
            </a:r>
            <a:endParaRPr lang="zh-CN" altLang="en-US"/>
          </a:p>
        </p:txBody>
      </p:sp>
      <p:pic>
        <p:nvPicPr>
          <p:cNvPr id="46082" name="图片 1"/>
          <p:cNvPicPr>
            <a:picLocks noChangeAspect="1"/>
          </p:cNvPicPr>
          <p:nvPr/>
        </p:nvPicPr>
        <p:blipFill>
          <a:blip r:embed="rId1"/>
          <a:stretch>
            <a:fillRect/>
          </a:stretch>
        </p:blipFill>
        <p:spPr>
          <a:xfrm>
            <a:off x="277813" y="702945"/>
            <a:ext cx="8588375" cy="44164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 </a:t>
            </a:r>
            <a:r>
              <a:rPr>
                <a:sym typeface="Arial" panose="020B0604020202020204" pitchFamily="34" charset="0"/>
              </a:rPr>
              <a:t>• 人工保洁排班</a:t>
            </a:r>
            <a:endParaRPr lang="zh-CN" altLang="en-US"/>
          </a:p>
        </p:txBody>
      </p:sp>
      <p:pic>
        <p:nvPicPr>
          <p:cNvPr id="47106" name="图片 2"/>
          <p:cNvPicPr>
            <a:picLocks noChangeAspect="1"/>
          </p:cNvPicPr>
          <p:nvPr/>
        </p:nvPicPr>
        <p:blipFill>
          <a:blip r:embed="rId1"/>
          <a:srcRect l="19812" t="3185" r="19720" b="5565"/>
          <a:stretch>
            <a:fillRect/>
          </a:stretch>
        </p:blipFill>
        <p:spPr>
          <a:xfrm>
            <a:off x="387033" y="797878"/>
            <a:ext cx="8466137" cy="42179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3"/>
          <p:cNvSpPr>
            <a:spLocks noGrp="1"/>
          </p:cNvSpPr>
          <p:nvPr>
            <p:ph type="title"/>
          </p:nvPr>
        </p:nvSpPr>
        <p:spPr/>
        <p:txBody>
          <a:bodyPr/>
          <a:p>
            <a:r>
              <a:rPr>
                <a:sym typeface="+mn-lt"/>
              </a:rPr>
              <a:t>行业背景</a:t>
            </a:r>
            <a:r>
              <a:rPr>
                <a:sym typeface="Calibri Light" pitchFamily="34" charset="0"/>
              </a:rPr>
              <a:t> </a:t>
            </a:r>
            <a:r>
              <a:rPr>
                <a:sym typeface="Arial" panose="020B0604020202020204" pitchFamily="34" charset="0"/>
              </a:rPr>
              <a:t>• </a:t>
            </a:r>
            <a:r>
              <a:rPr lang="zh-CN" altLang="en-US"/>
              <a:t>背景介绍</a:t>
            </a:r>
            <a:endParaRPr lang="zh-CN" altLang="en-US"/>
          </a:p>
        </p:txBody>
      </p:sp>
      <p:sp>
        <p:nvSpPr>
          <p:cNvPr id="3" name="矩形 2"/>
          <p:cNvSpPr/>
          <p:nvPr/>
        </p:nvSpPr>
        <p:spPr>
          <a:xfrm>
            <a:off x="6647" y="4594820"/>
            <a:ext cx="9137353" cy="54868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lnSpc>
                <a:spcPct val="200000"/>
              </a:lnSpc>
            </a:pPr>
            <a:endParaRPr lang="zh-CN" altLang="en-US" sz="3600" b="1" dirty="0">
              <a:latin typeface="微软雅黑" panose="020B0503020204020204" pitchFamily="34" charset="-122"/>
              <a:ea typeface="微软雅黑" panose="020B0503020204020204" pitchFamily="34" charset="-122"/>
            </a:endParaRPr>
          </a:p>
        </p:txBody>
      </p:sp>
      <p:pic>
        <p:nvPicPr>
          <p:cNvPr id="5"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27650" y="4582194"/>
            <a:ext cx="3816350"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图片1"/>
          <p:cNvPicPr>
            <a:picLocks noChangeAspect="1"/>
          </p:cNvPicPr>
          <p:nvPr/>
        </p:nvPicPr>
        <p:blipFill>
          <a:blip r:embed="rId2"/>
          <a:stretch>
            <a:fillRect/>
          </a:stretch>
        </p:blipFill>
        <p:spPr>
          <a:xfrm>
            <a:off x="136525" y="737870"/>
            <a:ext cx="8877935" cy="1788795"/>
          </a:xfrm>
          <a:prstGeom prst="rect">
            <a:avLst/>
          </a:prstGeom>
        </p:spPr>
      </p:pic>
      <p:graphicFrame>
        <p:nvGraphicFramePr>
          <p:cNvPr id="13" name="图示 12"/>
          <p:cNvGraphicFramePr/>
          <p:nvPr/>
        </p:nvGraphicFramePr>
        <p:xfrm>
          <a:off x="787099" y="2602466"/>
          <a:ext cx="6936753" cy="19800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4000" advTm="7208">
        <p14:vortex dir="r"/>
      </p:transition>
    </mc:Choice>
    <mc:Fallback>
      <p:transition spd="slow" advTm="7208">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 </a:t>
            </a:r>
            <a:r>
              <a:rPr>
                <a:sym typeface="Arial" panose="020B0604020202020204" pitchFamily="34" charset="0"/>
              </a:rPr>
              <a:t>• 机械保洁排班</a:t>
            </a:r>
            <a:endParaRPr lang="zh-CN" altLang="en-US"/>
          </a:p>
        </p:txBody>
      </p:sp>
      <p:pic>
        <p:nvPicPr>
          <p:cNvPr id="48130" name="图片 2"/>
          <p:cNvPicPr>
            <a:picLocks noChangeAspect="1"/>
          </p:cNvPicPr>
          <p:nvPr/>
        </p:nvPicPr>
        <p:blipFill>
          <a:blip r:embed="rId1"/>
          <a:srcRect l="19588" t="9563" r="19945" b="15498"/>
          <a:stretch>
            <a:fillRect/>
          </a:stretch>
        </p:blipFill>
        <p:spPr>
          <a:xfrm>
            <a:off x="387033" y="741363"/>
            <a:ext cx="8369300" cy="41957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作业规划 </a:t>
            </a:r>
            <a:r>
              <a:rPr>
                <a:sym typeface="Arial" panose="020B0604020202020204" pitchFamily="34" charset="0"/>
              </a:rPr>
              <a:t>• 垃圾收运排班</a:t>
            </a:r>
            <a:endParaRPr lang="zh-CN" altLang="en-US"/>
          </a:p>
        </p:txBody>
      </p:sp>
      <p:pic>
        <p:nvPicPr>
          <p:cNvPr id="49154" name="图片 2"/>
          <p:cNvPicPr>
            <a:picLocks noChangeAspect="1"/>
          </p:cNvPicPr>
          <p:nvPr/>
        </p:nvPicPr>
        <p:blipFill>
          <a:blip r:embed="rId1"/>
          <a:srcRect l="14102" t="6966" r="14346" b="7698"/>
          <a:stretch>
            <a:fillRect/>
          </a:stretch>
        </p:blipFill>
        <p:spPr>
          <a:xfrm>
            <a:off x="501650" y="746443"/>
            <a:ext cx="8248650" cy="42481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人员监察</a:t>
            </a:r>
            <a:endParaRPr lang="zh-CN" altLang="en-US"/>
          </a:p>
        </p:txBody>
      </p:sp>
      <p:sp>
        <p:nvSpPr>
          <p:cNvPr id="2" name="文本框 1"/>
          <p:cNvSpPr txBox="1"/>
          <p:nvPr/>
        </p:nvSpPr>
        <p:spPr>
          <a:xfrm>
            <a:off x="383540" y="759460"/>
            <a:ext cx="8693785" cy="368300"/>
          </a:xfrm>
          <a:prstGeom prst="rect">
            <a:avLst/>
          </a:prstGeom>
          <a:noFill/>
        </p:spPr>
        <p:txBody>
          <a:bodyPr wrap="square" rtlCol="0" anchor="t">
            <a:spAutoFit/>
          </a:bodyPr>
          <a:p>
            <a:r>
              <a:rPr lang="zh-CN" altLang="en-US">
                <a:latin typeface="Arial" panose="020B0604020202020204" pitchFamily="34" charset="0"/>
                <a:ea typeface="宋体" panose="02010600030101010101" pitchFamily="2" charset="-122"/>
                <a:sym typeface="+mn-ea"/>
              </a:rPr>
              <a:t>给环卫人员配备卡片机的话，可以对人员的实时位置和历史轨迹进行监察。</a:t>
            </a:r>
            <a:endParaRPr lang="zh-CN" altLang="zh-CN">
              <a:latin typeface="Arial" panose="020B0604020202020204" pitchFamily="34" charset="0"/>
              <a:ea typeface="宋体" panose="02010600030101010101" pitchFamily="2" charset="-122"/>
              <a:sym typeface="+mn-ea"/>
            </a:endParaRPr>
          </a:p>
        </p:txBody>
      </p:sp>
      <p:pic>
        <p:nvPicPr>
          <p:cNvPr id="51203" name="图片 -2147482532" descr="UC截图20180910145151"/>
          <p:cNvPicPr>
            <a:picLocks noChangeAspect="1"/>
          </p:cNvPicPr>
          <p:nvPr/>
        </p:nvPicPr>
        <p:blipFill>
          <a:blip r:embed="rId1"/>
          <a:stretch>
            <a:fillRect/>
          </a:stretch>
        </p:blipFill>
        <p:spPr>
          <a:xfrm>
            <a:off x="383223" y="1189990"/>
            <a:ext cx="8088312" cy="347345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人员轨迹</a:t>
            </a:r>
            <a:endParaRPr lang="zh-CN" altLang="en-US"/>
          </a:p>
        </p:txBody>
      </p:sp>
      <p:pic>
        <p:nvPicPr>
          <p:cNvPr id="52226" name="图片 3"/>
          <p:cNvPicPr>
            <a:picLocks noChangeAspect="1"/>
          </p:cNvPicPr>
          <p:nvPr/>
        </p:nvPicPr>
        <p:blipFill>
          <a:blip r:embed="rId1"/>
          <a:srcRect l="15785" t="351" r="6102" b="3598"/>
          <a:stretch>
            <a:fillRect/>
          </a:stretch>
        </p:blipFill>
        <p:spPr>
          <a:xfrm>
            <a:off x="333058" y="805180"/>
            <a:ext cx="8477250" cy="4238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车辆监察</a:t>
            </a:r>
            <a:endParaRPr lang="zh-CN" altLang="en-US"/>
          </a:p>
        </p:txBody>
      </p:sp>
      <p:pic>
        <p:nvPicPr>
          <p:cNvPr id="53250" name="图片 -2147482531" descr="UC截图20180910145224"/>
          <p:cNvPicPr>
            <a:picLocks noChangeAspect="1"/>
          </p:cNvPicPr>
          <p:nvPr/>
        </p:nvPicPr>
        <p:blipFill>
          <a:blip r:embed="rId1"/>
          <a:stretch>
            <a:fillRect/>
          </a:stretch>
        </p:blipFill>
        <p:spPr>
          <a:xfrm>
            <a:off x="133033" y="760413"/>
            <a:ext cx="8877300" cy="42052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车辆实时视频</a:t>
            </a:r>
            <a:endParaRPr lang="zh-CN" altLang="en-US"/>
          </a:p>
        </p:txBody>
      </p:sp>
      <p:pic>
        <p:nvPicPr>
          <p:cNvPr id="54274" name="图片 -2147482526" descr="UC截图20180910152057"/>
          <p:cNvPicPr>
            <a:picLocks noChangeAspect="1"/>
          </p:cNvPicPr>
          <p:nvPr/>
        </p:nvPicPr>
        <p:blipFill>
          <a:blip r:embed="rId1"/>
          <a:stretch>
            <a:fillRect/>
          </a:stretch>
        </p:blipFill>
        <p:spPr>
          <a:xfrm>
            <a:off x="169228" y="714058"/>
            <a:ext cx="8805862" cy="436403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车辆历史轨迹</a:t>
            </a:r>
            <a:endParaRPr lang="zh-CN" altLang="en-US"/>
          </a:p>
        </p:txBody>
      </p:sp>
      <p:pic>
        <p:nvPicPr>
          <p:cNvPr id="55298" name="图片 -2147482525" descr="UC截图20180910152131"/>
          <p:cNvPicPr>
            <a:picLocks noChangeAspect="1"/>
          </p:cNvPicPr>
          <p:nvPr/>
        </p:nvPicPr>
        <p:blipFill>
          <a:blip r:embed="rId1"/>
          <a:stretch>
            <a:fillRect/>
          </a:stretch>
        </p:blipFill>
        <p:spPr>
          <a:xfrm>
            <a:off x="252413" y="745173"/>
            <a:ext cx="8639175" cy="43656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垃圾桶清运</a:t>
            </a:r>
            <a:endParaRPr lang="zh-CN" altLang="en-US"/>
          </a:p>
        </p:txBody>
      </p:sp>
      <p:sp>
        <p:nvSpPr>
          <p:cNvPr id="2" name="文本框 1"/>
          <p:cNvSpPr txBox="1"/>
          <p:nvPr/>
        </p:nvSpPr>
        <p:spPr>
          <a:xfrm>
            <a:off x="60960" y="755015"/>
            <a:ext cx="9022080" cy="368300"/>
          </a:xfrm>
          <a:prstGeom prst="rect">
            <a:avLst/>
          </a:prstGeom>
          <a:noFill/>
        </p:spPr>
        <p:txBody>
          <a:bodyPr wrap="none" rtlCol="0" anchor="t">
            <a:spAutoFit/>
          </a:bodyPr>
          <a:p>
            <a:r>
              <a:rPr lang="zh-CN" altLang="en-US">
                <a:latin typeface="Arial" panose="020B0604020202020204" pitchFamily="34" charset="0"/>
                <a:ea typeface="宋体" panose="02010600030101010101" pitchFamily="2" charset="-122"/>
                <a:sym typeface="+mn-ea"/>
              </a:rPr>
              <a:t>垃圾桶如果加装RFID卡片，车辆加装RFID读卡器的话，还能看到垃圾桶实时清运情况。</a:t>
            </a:r>
            <a:endParaRPr lang="zh-CN" altLang="en-US"/>
          </a:p>
        </p:txBody>
      </p:sp>
      <p:pic>
        <p:nvPicPr>
          <p:cNvPr id="56323" name="图片 3"/>
          <p:cNvPicPr>
            <a:picLocks noChangeAspect="1"/>
          </p:cNvPicPr>
          <p:nvPr/>
        </p:nvPicPr>
        <p:blipFill>
          <a:blip r:embed="rId1"/>
          <a:srcRect l="15581" t="12170" r="6038" b="12428"/>
          <a:stretch>
            <a:fillRect/>
          </a:stretch>
        </p:blipFill>
        <p:spPr>
          <a:xfrm>
            <a:off x="573088" y="1177608"/>
            <a:ext cx="7997825" cy="348456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作业监察 </a:t>
            </a:r>
            <a:r>
              <a:rPr>
                <a:sym typeface="Arial" panose="020B0604020202020204" pitchFamily="34" charset="0"/>
              </a:rPr>
              <a:t>• 报警信息</a:t>
            </a:r>
            <a:endParaRPr lang="zh-CN" altLang="en-US"/>
          </a:p>
        </p:txBody>
      </p:sp>
      <p:sp>
        <p:nvSpPr>
          <p:cNvPr id="2" name="文本框 1"/>
          <p:cNvSpPr txBox="1"/>
          <p:nvPr/>
        </p:nvSpPr>
        <p:spPr>
          <a:xfrm>
            <a:off x="288290" y="755650"/>
            <a:ext cx="8567420" cy="645160"/>
          </a:xfrm>
          <a:prstGeom prst="rect">
            <a:avLst/>
          </a:prstGeom>
          <a:noFill/>
        </p:spPr>
        <p:txBody>
          <a:bodyPr wrap="square" rtlCol="0" anchor="t">
            <a:spAutoFit/>
          </a:bodyPr>
          <a:p>
            <a:r>
              <a:rPr lang="zh-CN" altLang="en-US">
                <a:latin typeface="Arial" panose="020B0604020202020204" pitchFamily="34" charset="0"/>
                <a:ea typeface="宋体" panose="02010600030101010101" pitchFamily="2" charset="-122"/>
                <a:sym typeface="+mn-ea"/>
              </a:rPr>
              <a:t>如果车辆或者人员出了规定的区域或者进入未经许可的区域，系统会自动产生报警。还可监控车辆超速等报警信息。</a:t>
            </a:r>
            <a:endParaRPr lang="zh-CN" altLang="en-US"/>
          </a:p>
        </p:txBody>
      </p:sp>
      <p:pic>
        <p:nvPicPr>
          <p:cNvPr id="57347" name="图片 -2147482527" descr="UC截图20180910150604"/>
          <p:cNvPicPr>
            <a:picLocks noChangeAspect="1"/>
          </p:cNvPicPr>
          <p:nvPr/>
        </p:nvPicPr>
        <p:blipFill>
          <a:blip r:embed="rId1"/>
          <a:stretch>
            <a:fillRect/>
          </a:stretch>
        </p:blipFill>
        <p:spPr>
          <a:xfrm>
            <a:off x="395605" y="1400810"/>
            <a:ext cx="8459788" cy="3354388"/>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作业评估考核 </a:t>
            </a:r>
            <a:r>
              <a:rPr>
                <a:sym typeface="Arial" panose="020B0604020202020204" pitchFamily="34" charset="0"/>
              </a:rPr>
              <a:t>• 功能</a:t>
            </a:r>
            <a:endParaRPr lang="zh-CN" altLang="en-US"/>
          </a:p>
        </p:txBody>
      </p:sp>
      <p:sp>
        <p:nvSpPr>
          <p:cNvPr id="2" name="文本框 1"/>
          <p:cNvSpPr txBox="1"/>
          <p:nvPr/>
        </p:nvSpPr>
        <p:spPr>
          <a:xfrm>
            <a:off x="906780" y="730885"/>
            <a:ext cx="5669280" cy="368300"/>
          </a:xfrm>
          <a:prstGeom prst="rect">
            <a:avLst/>
          </a:prstGeom>
          <a:noFill/>
        </p:spPr>
        <p:txBody>
          <a:bodyPr wrap="none" rtlCol="0" anchor="t">
            <a:spAutoFit/>
          </a:bodyPr>
          <a:p>
            <a:r>
              <a:rPr lang="zh-CN" altLang="en-US">
                <a:latin typeface="Arial" panose="020B0604020202020204" pitchFamily="34" charset="0"/>
                <a:ea typeface="宋体" panose="02010600030101010101" pitchFamily="2" charset="-122"/>
                <a:sym typeface="+mn-ea"/>
              </a:rPr>
              <a:t>可对人员，车辆出勤情况进行自动统计，产生统计报表</a:t>
            </a:r>
            <a:endParaRPr lang="zh-CN" altLang="en-US"/>
          </a:p>
        </p:txBody>
      </p:sp>
      <p:pic>
        <p:nvPicPr>
          <p:cNvPr id="58371" name="图片 -2147482528" descr="UC截图20180910150248"/>
          <p:cNvPicPr>
            <a:picLocks noChangeAspect="1"/>
          </p:cNvPicPr>
          <p:nvPr/>
        </p:nvPicPr>
        <p:blipFill>
          <a:blip r:embed="rId1"/>
          <a:stretch>
            <a:fillRect/>
          </a:stretch>
        </p:blipFill>
        <p:spPr>
          <a:xfrm>
            <a:off x="278448" y="1149033"/>
            <a:ext cx="8586787" cy="3748087"/>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mn-lt"/>
                <a:ea typeface="+mn-ea"/>
                <a:cs typeface="+mn-ea"/>
                <a:sym typeface="+mn-lt"/>
              </a:rPr>
              <a:t>智慧云平台建设必要性、原则、目标</a:t>
            </a:r>
            <a:endParaRPr lang="zh-CN" altLang="en-US" dirty="0">
              <a:latin typeface="+mn-lt"/>
              <a:ea typeface="+mn-ea"/>
              <a:cs typeface="+mn-ea"/>
              <a:sym typeface="+mn-lt"/>
            </a:endParaRPr>
          </a:p>
        </p:txBody>
      </p:sp>
      <p:sp>
        <p:nvSpPr>
          <p:cNvPr id="100" name="文本框 99"/>
          <p:cNvSpPr txBox="1"/>
          <p:nvPr/>
        </p:nvSpPr>
        <p:spPr>
          <a:xfrm>
            <a:off x="151765" y="1119505"/>
            <a:ext cx="8841740" cy="1614170"/>
          </a:xfrm>
          <a:prstGeom prst="rect">
            <a:avLst/>
          </a:prstGeom>
          <a:noFill/>
          <a:ln w="9525">
            <a:noFill/>
          </a:ln>
        </p:spPr>
        <p:txBody>
          <a:bodyPr wrap="square">
            <a:spAutoFit/>
          </a:bodyPr>
          <a:p>
            <a:pPr indent="813435" fontAlgn="t">
              <a:lnSpc>
                <a:spcPct val="110000"/>
              </a:lnSpc>
            </a:pPr>
            <a:r>
              <a:rPr lang="zh-CN" altLang="en-US" b="0" dirty="0">
                <a:latin typeface="微软雅黑" panose="020B0503020204020204" pitchFamily="34" charset="-122"/>
                <a:ea typeface="微软雅黑" panose="020B0503020204020204" pitchFamily="34" charset="-122"/>
              </a:rPr>
              <a:t>为满足管委会和集团公司对环卫作业“规范化、智能化、科学化”的要求，同时配合智慧城市的建设需要，提升公司精细化管理水平，决定对原有GPS定位系统进行升级改造。依托现代物联网、移动互联网、大数据、多媒体、控制学等相关技术，创新采用分离式车载系统，着力打造“智慧环卫信息管理云平台”</a:t>
            </a:r>
            <a:endParaRPr lang="zh-CN" sz="3200" b="0">
              <a:solidFill>
                <a:srgbClr val="080808"/>
              </a:solidFill>
              <a:ea typeface="宋体" panose="02010600030101010101" pitchFamily="2" charset="-122"/>
            </a:endParaRPr>
          </a:p>
        </p:txBody>
      </p:sp>
      <p:sp>
        <p:nvSpPr>
          <p:cNvPr id="3" name="文本框 2"/>
          <p:cNvSpPr txBox="1"/>
          <p:nvPr/>
        </p:nvSpPr>
        <p:spPr>
          <a:xfrm>
            <a:off x="151765" y="3177540"/>
            <a:ext cx="8840470" cy="1753235"/>
          </a:xfrm>
          <a:prstGeom prst="rect">
            <a:avLst/>
          </a:prstGeom>
          <a:noFill/>
          <a:ln w="9525">
            <a:noFill/>
          </a:ln>
        </p:spPr>
        <p:txBody>
          <a:bodyPr wrap="square">
            <a:spAutoFit/>
          </a:bodyPr>
          <a:p>
            <a:pPr indent="813435"/>
            <a:r>
              <a:rPr lang="zh-CN" altLang="en-US" sz="1800" b="0" dirty="0">
                <a:latin typeface="微软雅黑" panose="020B0503020204020204" pitchFamily="34" charset="-122"/>
                <a:ea typeface="微软雅黑" panose="020B0503020204020204" pitchFamily="34" charset="-122"/>
              </a:rPr>
              <a:t>按照“统一规划、分步实施”的原则，本期将“车辆作业监控管理、作业数据统计分析、调度指挥系统、关键点位安防视频、开发区重点区域环境市容”统一纳入该平台。主要涵盖作业管理子系统、设备设施子系统、调度指挥子系统、视频监控子系统，随着业务的发展及日常管理办公的需要，逐步完善，将OA协同子系统纳入，最终实现作业、管理、调度指挥“一张网”</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640715" y="751205"/>
            <a:ext cx="1022350" cy="368300"/>
          </a:xfrm>
          <a:prstGeom prst="rect">
            <a:avLst/>
          </a:prstGeom>
          <a:noFill/>
          <a:ln>
            <a:noFill/>
          </a:ln>
        </p:spPr>
        <p:txBody>
          <a:bodyPr wrap="square" rtlCol="0" anchor="t">
            <a:spAutoFit/>
          </a:bodyPr>
          <a:p>
            <a:pPr algn="ctr"/>
            <a:r>
              <a:rPr lang="zh-CN" altLang="en-US" b="1">
                <a:solidFill>
                  <a:schemeClr val="tx1"/>
                </a:solidFill>
                <a:effectLst>
                  <a:outerShdw blurRad="38100" dist="19050" dir="2700000" algn="tl" rotWithShape="0">
                    <a:schemeClr val="dk1">
                      <a:alpha val="40000"/>
                    </a:schemeClr>
                  </a:outerShdw>
                </a:effectLst>
              </a:rPr>
              <a:t>必要性：</a:t>
            </a:r>
            <a:endParaRPr lang="zh-CN" altLang="en-US" b="1">
              <a:solidFill>
                <a:schemeClr val="tx1"/>
              </a:solidFill>
              <a:effectLst>
                <a:outerShdw blurRad="38100" dist="19050" dir="2700000" algn="tl" rotWithShape="0">
                  <a:schemeClr val="dk1">
                    <a:alpha val="40000"/>
                  </a:schemeClr>
                </a:outerShdw>
              </a:effectLst>
            </a:endParaRPr>
          </a:p>
        </p:txBody>
      </p:sp>
      <p:sp>
        <p:nvSpPr>
          <p:cNvPr id="6" name="矩形 5"/>
          <p:cNvSpPr/>
          <p:nvPr/>
        </p:nvSpPr>
        <p:spPr>
          <a:xfrm>
            <a:off x="640715" y="2733675"/>
            <a:ext cx="1602740" cy="368300"/>
          </a:xfrm>
          <a:prstGeom prst="rect">
            <a:avLst/>
          </a:prstGeom>
          <a:noFill/>
          <a:ln>
            <a:noFill/>
          </a:ln>
        </p:spPr>
        <p:txBody>
          <a:bodyPr wrap="square" rtlCol="0" anchor="t">
            <a:spAutoFit/>
          </a:bodyPr>
          <a:p>
            <a:pPr algn="ctr"/>
            <a:r>
              <a:rPr lang="zh-CN" altLang="en-US" b="1">
                <a:solidFill>
                  <a:schemeClr val="tx1"/>
                </a:solidFill>
                <a:effectLst>
                  <a:outerShdw blurRad="38100" dist="19050" dir="2700000" algn="tl" rotWithShape="0">
                    <a:schemeClr val="dk1">
                      <a:alpha val="40000"/>
                    </a:schemeClr>
                  </a:outerShdw>
                </a:effectLst>
              </a:rPr>
              <a:t>原则及目标：</a:t>
            </a:r>
            <a:endParaRPr lang="zh-CN" altLang="en-US" b="1">
              <a:solidFill>
                <a:schemeClr val="tx1"/>
              </a:solidFill>
              <a:effectLst>
                <a:outerShdw blurRad="38100" dist="19050" dir="2700000" algn="tl" rotWithShape="0">
                  <a:schemeClr val="dk1">
                    <a:alpha val="40000"/>
                  </a:schemeClr>
                </a:outerShdw>
              </a:effectLst>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Click="0" advTm="3556"/>
    </mc:Choice>
    <mc:Fallback>
      <p:transition advClick="0" advTm="3556"/>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作业评估考核 </a:t>
            </a:r>
            <a:r>
              <a:rPr>
                <a:sym typeface="Arial" panose="020B0604020202020204" pitchFamily="34" charset="0"/>
              </a:rPr>
              <a:t>• 油耗</a:t>
            </a:r>
            <a:endParaRPr lang="zh-CN" altLang="en-US"/>
          </a:p>
        </p:txBody>
      </p:sp>
      <p:sp>
        <p:nvSpPr>
          <p:cNvPr id="2" name="文本框 1"/>
          <p:cNvSpPr txBox="1"/>
          <p:nvPr/>
        </p:nvSpPr>
        <p:spPr>
          <a:xfrm>
            <a:off x="906780" y="730885"/>
            <a:ext cx="6126480" cy="368300"/>
          </a:xfrm>
          <a:prstGeom prst="rect">
            <a:avLst/>
          </a:prstGeom>
          <a:noFill/>
        </p:spPr>
        <p:txBody>
          <a:bodyPr wrap="none" rtlCol="0" anchor="t">
            <a:spAutoFit/>
          </a:bodyPr>
          <a:p>
            <a:r>
              <a:rPr lang="zh-CN" altLang="en-US">
                <a:latin typeface="Arial" panose="020B0604020202020204" pitchFamily="34" charset="0"/>
                <a:ea typeface="宋体" panose="02010600030101010101" pitchFamily="2" charset="-122"/>
                <a:sym typeface="+mn-ea"/>
              </a:rPr>
              <a:t>车辆如果加装油量传感器的话，可对车辆作业油耗进行评估</a:t>
            </a:r>
            <a:endParaRPr lang="zh-CN" altLang="en-US"/>
          </a:p>
        </p:txBody>
      </p:sp>
      <p:pic>
        <p:nvPicPr>
          <p:cNvPr id="4" name="图片 3"/>
          <p:cNvPicPr>
            <a:picLocks noChangeAspect="1"/>
          </p:cNvPicPr>
          <p:nvPr/>
        </p:nvPicPr>
        <p:blipFill>
          <a:blip r:embed="rId1"/>
          <a:stretch>
            <a:fillRect/>
          </a:stretch>
        </p:blipFill>
        <p:spPr>
          <a:xfrm>
            <a:off x="111760" y="1099185"/>
            <a:ext cx="8919210" cy="3959860"/>
          </a:xfrm>
          <a:prstGeom prst="rect">
            <a:avLst/>
          </a:prstGeom>
        </p:spPr>
      </p:pic>
      <p:pic>
        <p:nvPicPr>
          <p:cNvPr id="5" name="图片 4" descr="图片2"/>
          <p:cNvPicPr>
            <a:picLocks noChangeAspect="1"/>
          </p:cNvPicPr>
          <p:nvPr/>
        </p:nvPicPr>
        <p:blipFill>
          <a:blip r:embed="rId2"/>
          <a:stretch>
            <a:fillRect/>
          </a:stretch>
        </p:blipFill>
        <p:spPr>
          <a:xfrm>
            <a:off x="560705" y="1270000"/>
            <a:ext cx="8352155" cy="3618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blinds/>
      </p:transition>
    </mc:Choice>
    <mc:Fallback>
      <p:transition spd="slow" advTm="3000">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项目管理 </a:t>
            </a:r>
            <a:r>
              <a:rPr>
                <a:sym typeface="Arial" panose="020B0604020202020204" pitchFamily="34" charset="0"/>
              </a:rPr>
              <a:t>• 功能</a:t>
            </a:r>
            <a:endParaRPr lang="zh-CN" altLang="en-US"/>
          </a:p>
        </p:txBody>
      </p:sp>
      <p:sp>
        <p:nvSpPr>
          <p:cNvPr id="2" name="文本框 1"/>
          <p:cNvSpPr txBox="1"/>
          <p:nvPr/>
        </p:nvSpPr>
        <p:spPr>
          <a:xfrm>
            <a:off x="447675" y="746125"/>
            <a:ext cx="8585200" cy="645160"/>
          </a:xfrm>
          <a:prstGeom prst="rect">
            <a:avLst/>
          </a:prstGeom>
          <a:noFill/>
        </p:spPr>
        <p:txBody>
          <a:bodyPr wrap="square" rtlCol="0" anchor="t">
            <a:spAutoFit/>
          </a:bodyPr>
          <a:p>
            <a:r>
              <a:rPr lang="zh-CN" altLang="en-US">
                <a:latin typeface="Arial" panose="020B0604020202020204" pitchFamily="34" charset="0"/>
                <a:ea typeface="宋体" panose="02010600030101010101" pitchFamily="2" charset="-122"/>
                <a:sym typeface="+mn-ea"/>
              </a:rPr>
              <a:t>项目管理包括：项目信息、项目合同、项目成本、收支管理。这些信息都可以录入，编辑，删除，以及根据录入的信息统计报表功能。</a:t>
            </a:r>
            <a:endParaRPr lang="zh-CN" altLang="en-US"/>
          </a:p>
        </p:txBody>
      </p:sp>
      <p:pic>
        <p:nvPicPr>
          <p:cNvPr id="61442" name="图片 1"/>
          <p:cNvPicPr>
            <a:picLocks noChangeAspect="1"/>
          </p:cNvPicPr>
          <p:nvPr/>
        </p:nvPicPr>
        <p:blipFill>
          <a:blip r:embed="rId1"/>
          <a:srcRect l="4948" t="1604" r="5074" b="3104"/>
          <a:stretch>
            <a:fillRect/>
          </a:stretch>
        </p:blipFill>
        <p:spPr>
          <a:xfrm>
            <a:off x="297815" y="1311910"/>
            <a:ext cx="8284845" cy="382016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项目管理 </a:t>
            </a:r>
            <a:r>
              <a:rPr>
                <a:sym typeface="Arial" panose="020B0604020202020204" pitchFamily="34" charset="0"/>
              </a:rPr>
              <a:t>• 合同</a:t>
            </a:r>
            <a:endParaRPr lang="zh-CN" altLang="en-US"/>
          </a:p>
        </p:txBody>
      </p:sp>
      <p:pic>
        <p:nvPicPr>
          <p:cNvPr id="62466" name="图片 1"/>
          <p:cNvPicPr>
            <a:picLocks noChangeAspect="1"/>
          </p:cNvPicPr>
          <p:nvPr/>
        </p:nvPicPr>
        <p:blipFill>
          <a:blip r:embed="rId1"/>
          <a:srcRect l="12309" t="1357" r="12413" b="3349"/>
          <a:stretch>
            <a:fillRect/>
          </a:stretch>
        </p:blipFill>
        <p:spPr>
          <a:xfrm>
            <a:off x="556260" y="703898"/>
            <a:ext cx="8031163" cy="44180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项目管理 </a:t>
            </a:r>
            <a:r>
              <a:rPr>
                <a:sym typeface="Arial" panose="020B0604020202020204" pitchFamily="34" charset="0"/>
              </a:rPr>
              <a:t>• 成本</a:t>
            </a:r>
            <a:endParaRPr lang="zh-CN" altLang="en-US"/>
          </a:p>
        </p:txBody>
      </p:sp>
      <p:pic>
        <p:nvPicPr>
          <p:cNvPr id="63490" name="图片 2"/>
          <p:cNvPicPr>
            <a:picLocks noChangeAspect="1"/>
          </p:cNvPicPr>
          <p:nvPr/>
        </p:nvPicPr>
        <p:blipFill>
          <a:blip r:embed="rId1"/>
          <a:srcRect l="12193" t="1604" r="12178" b="3349"/>
          <a:stretch>
            <a:fillRect/>
          </a:stretch>
        </p:blipFill>
        <p:spPr>
          <a:xfrm>
            <a:off x="488950" y="706438"/>
            <a:ext cx="8374063" cy="440690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项目管理 </a:t>
            </a:r>
            <a:r>
              <a:rPr>
                <a:sym typeface="Arial" panose="020B0604020202020204" pitchFamily="34" charset="0"/>
              </a:rPr>
              <a:t>• 收支</a:t>
            </a:r>
            <a:endParaRPr lang="zh-CN" altLang="en-US"/>
          </a:p>
        </p:txBody>
      </p:sp>
      <p:pic>
        <p:nvPicPr>
          <p:cNvPr id="64514" name="图片 1"/>
          <p:cNvPicPr>
            <a:picLocks noChangeAspect="1"/>
          </p:cNvPicPr>
          <p:nvPr/>
        </p:nvPicPr>
        <p:blipFill>
          <a:blip r:embed="rId1"/>
          <a:srcRect l="12427" t="1849" r="12413" b="4089"/>
          <a:stretch>
            <a:fillRect/>
          </a:stretch>
        </p:blipFill>
        <p:spPr>
          <a:xfrm>
            <a:off x="544195" y="726758"/>
            <a:ext cx="8272463" cy="43592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项目管理 </a:t>
            </a:r>
            <a:r>
              <a:rPr>
                <a:sym typeface="Arial" panose="020B0604020202020204" pitchFamily="34" charset="0"/>
              </a:rPr>
              <a:t>• 统计</a:t>
            </a:r>
            <a:endParaRPr lang="zh-CN" altLang="en-US"/>
          </a:p>
        </p:txBody>
      </p:sp>
      <p:pic>
        <p:nvPicPr>
          <p:cNvPr id="65538" name="图片 2"/>
          <p:cNvPicPr>
            <a:picLocks noChangeAspect="1"/>
          </p:cNvPicPr>
          <p:nvPr/>
        </p:nvPicPr>
        <p:blipFill>
          <a:blip r:embed="rId1"/>
          <a:srcRect l="15594" t="369"/>
          <a:stretch>
            <a:fillRect/>
          </a:stretch>
        </p:blipFill>
        <p:spPr>
          <a:xfrm>
            <a:off x="454978" y="754063"/>
            <a:ext cx="8234362" cy="43672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23" name="TextBox 22"/>
          <p:cNvSpPr txBox="1"/>
          <p:nvPr/>
        </p:nvSpPr>
        <p:spPr>
          <a:xfrm>
            <a:off x="5148064" y="318964"/>
            <a:ext cx="1828711" cy="1446550"/>
          </a:xfrm>
          <a:prstGeom prst="rect">
            <a:avLst/>
          </a:prstGeom>
          <a:noFill/>
        </p:spPr>
        <p:txBody>
          <a:bodyPr wrap="square" rtlCol="0">
            <a:spAutoFit/>
          </a:bodyPr>
          <a:lstStyle/>
          <a:p>
            <a:pPr algn="ctr"/>
            <a:r>
              <a:rPr lang="en-US" altLang="zh-CN" sz="8800" dirty="0">
                <a:solidFill>
                  <a:schemeClr val="bg1"/>
                </a:solidFill>
                <a:cs typeface="+mn-ea"/>
                <a:sym typeface="+mn-lt"/>
              </a:rPr>
              <a:t>05</a:t>
            </a:r>
            <a:endParaRPr lang="zh-CN" altLang="en-US" sz="8800" dirty="0">
              <a:solidFill>
                <a:schemeClr val="bg1"/>
              </a:solidFill>
              <a:cs typeface="+mn-ea"/>
              <a:sym typeface="+mn-lt"/>
            </a:endParaRPr>
          </a:p>
        </p:txBody>
      </p:sp>
      <p:sp>
        <p:nvSpPr>
          <p:cNvPr id="6" name="矩形 5"/>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环卫云平台其他功能</a:t>
            </a:r>
            <a:endParaRPr lang="zh-CN" altLang="en-US" sz="2400" b="1" dirty="0">
              <a:solidFill>
                <a:prstClr val="whit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其它功能 </a:t>
            </a:r>
            <a:r>
              <a:rPr>
                <a:sym typeface="Arial" panose="020B0604020202020204" pitchFamily="34" charset="0"/>
              </a:rPr>
              <a:t>• 公厕管理</a:t>
            </a:r>
            <a:endParaRPr lang="zh-CN" altLang="en-US"/>
          </a:p>
        </p:txBody>
      </p:sp>
      <p:pic>
        <p:nvPicPr>
          <p:cNvPr id="67586" name="图片 1"/>
          <p:cNvPicPr>
            <a:picLocks noChangeAspect="1"/>
          </p:cNvPicPr>
          <p:nvPr/>
        </p:nvPicPr>
        <p:blipFill>
          <a:blip r:embed="rId1"/>
          <a:srcRect l="15361" t="14334"/>
          <a:stretch>
            <a:fillRect/>
          </a:stretch>
        </p:blipFill>
        <p:spPr>
          <a:xfrm>
            <a:off x="525463" y="834708"/>
            <a:ext cx="8258175" cy="3960812"/>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a:sym typeface="Calibri Light" pitchFamily="34" charset="0"/>
              </a:rPr>
              <a:t>其它功能</a:t>
            </a:r>
            <a:r>
              <a:rPr>
                <a:sym typeface="Arial" panose="020B0604020202020204" pitchFamily="34" charset="0"/>
              </a:rPr>
              <a:t> • 系统管理</a:t>
            </a:r>
            <a:endParaRPr lang="zh-CN" altLang="en-US"/>
          </a:p>
        </p:txBody>
      </p:sp>
      <p:sp>
        <p:nvSpPr>
          <p:cNvPr id="2" name="文本框 1"/>
          <p:cNvSpPr txBox="1"/>
          <p:nvPr/>
        </p:nvSpPr>
        <p:spPr>
          <a:xfrm>
            <a:off x="906780" y="746760"/>
            <a:ext cx="3383280" cy="368300"/>
          </a:xfrm>
          <a:prstGeom prst="rect">
            <a:avLst/>
          </a:prstGeom>
          <a:noFill/>
        </p:spPr>
        <p:txBody>
          <a:bodyPr wrap="none" rtlCol="0" anchor="t">
            <a:spAutoFit/>
          </a:bodyPr>
          <a:p>
            <a:r>
              <a:rPr lang="zh-CN" altLang="en-US">
                <a:latin typeface="Arial" panose="020B0604020202020204" pitchFamily="34" charset="0"/>
                <a:ea typeface="宋体" panose="02010600030101010101" pitchFamily="2" charset="-122"/>
                <a:sym typeface="+mn-ea"/>
              </a:rPr>
              <a:t>对系统的账号，权限进行管理。</a:t>
            </a:r>
            <a:endParaRPr lang="zh-CN" altLang="en-US"/>
          </a:p>
        </p:txBody>
      </p:sp>
      <p:pic>
        <p:nvPicPr>
          <p:cNvPr id="68611" name="图片 2"/>
          <p:cNvPicPr>
            <a:picLocks noChangeAspect="1"/>
          </p:cNvPicPr>
          <p:nvPr/>
        </p:nvPicPr>
        <p:blipFill>
          <a:blip r:embed="rId1"/>
          <a:srcRect l="15596" t="22034" r="22180" b="6728"/>
          <a:stretch>
            <a:fillRect/>
          </a:stretch>
        </p:blipFill>
        <p:spPr>
          <a:xfrm>
            <a:off x="810578" y="1114743"/>
            <a:ext cx="7718425" cy="3690937"/>
          </a:xfrm>
          <a:prstGeom prst="rect">
            <a:avLst/>
          </a:prstGeom>
          <a:noFill/>
          <a:ln w="9525">
            <a:noFill/>
          </a:ln>
        </p:spPr>
      </p:pic>
      <p:pic>
        <p:nvPicPr>
          <p:cNvPr id="4" name="图片 3"/>
          <p:cNvPicPr>
            <a:picLocks noChangeAspect="1"/>
          </p:cNvPicPr>
          <p:nvPr/>
        </p:nvPicPr>
        <p:blipFill>
          <a:blip r:embed="rId2"/>
          <a:stretch>
            <a:fillRect/>
          </a:stretch>
        </p:blipFill>
        <p:spPr>
          <a:xfrm>
            <a:off x="810895" y="1115060"/>
            <a:ext cx="7718425" cy="3782695"/>
          </a:xfrm>
          <a:prstGeom prst="rect">
            <a:avLst/>
          </a:prstGeom>
        </p:spPr>
      </p:pic>
      <p:pic>
        <p:nvPicPr>
          <p:cNvPr id="5" name="图片 4"/>
          <p:cNvPicPr>
            <a:picLocks noChangeAspect="1"/>
          </p:cNvPicPr>
          <p:nvPr/>
        </p:nvPicPr>
        <p:blipFill>
          <a:blip r:embed="rId3"/>
          <a:stretch>
            <a:fillRect/>
          </a:stretch>
        </p:blipFill>
        <p:spPr>
          <a:xfrm>
            <a:off x="810895" y="1115060"/>
            <a:ext cx="7719060" cy="3782695"/>
          </a:xfrm>
          <a:prstGeom prst="rect">
            <a:avLst/>
          </a:prstGeom>
        </p:spPr>
      </p:pic>
      <p:pic>
        <p:nvPicPr>
          <p:cNvPr id="6" name="图片 5"/>
          <p:cNvPicPr>
            <a:picLocks noChangeAspect="1"/>
          </p:cNvPicPr>
          <p:nvPr/>
        </p:nvPicPr>
        <p:blipFill>
          <a:blip r:embed="rId4"/>
          <a:stretch>
            <a:fillRect/>
          </a:stretch>
        </p:blipFill>
        <p:spPr>
          <a:xfrm>
            <a:off x="810895" y="1121410"/>
            <a:ext cx="7705725" cy="3776345"/>
          </a:xfrm>
          <a:prstGeom prst="rect">
            <a:avLst/>
          </a:prstGeom>
        </p:spPr>
      </p:pic>
      <p:pic>
        <p:nvPicPr>
          <p:cNvPr id="7" name="图片 6"/>
          <p:cNvPicPr>
            <a:picLocks noChangeAspect="1"/>
          </p:cNvPicPr>
          <p:nvPr/>
        </p:nvPicPr>
        <p:blipFill>
          <a:blip r:embed="rId5"/>
          <a:stretch>
            <a:fillRect/>
          </a:stretch>
        </p:blipFill>
        <p:spPr>
          <a:xfrm>
            <a:off x="810895" y="1096645"/>
            <a:ext cx="7705725" cy="3776345"/>
          </a:xfrm>
          <a:prstGeom prst="rect">
            <a:avLst/>
          </a:prstGeom>
        </p:spPr>
      </p:pic>
      <p:pic>
        <p:nvPicPr>
          <p:cNvPr id="8" name="图片 7"/>
          <p:cNvPicPr>
            <a:picLocks noChangeAspect="1"/>
          </p:cNvPicPr>
          <p:nvPr/>
        </p:nvPicPr>
        <p:blipFill>
          <a:blip r:embed="rId6"/>
          <a:stretch>
            <a:fillRect/>
          </a:stretch>
        </p:blipFill>
        <p:spPr>
          <a:xfrm>
            <a:off x="810895" y="1096645"/>
            <a:ext cx="7705090" cy="3775710"/>
          </a:xfrm>
          <a:prstGeom prst="rect">
            <a:avLst/>
          </a:prstGeom>
        </p:spPr>
      </p:pic>
      <p:pic>
        <p:nvPicPr>
          <p:cNvPr id="9" name="图片 8"/>
          <p:cNvPicPr>
            <a:picLocks noChangeAspect="1"/>
          </p:cNvPicPr>
          <p:nvPr/>
        </p:nvPicPr>
        <p:blipFill>
          <a:blip r:embed="rId7"/>
          <a:stretch>
            <a:fillRect/>
          </a:stretch>
        </p:blipFill>
        <p:spPr>
          <a:xfrm>
            <a:off x="810895" y="1087755"/>
            <a:ext cx="7723505" cy="3785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circle(in)">
                                      <p:cBhvr>
                                        <p:cTn id="7" dur="2000"/>
                                        <p:tgtEl>
                                          <p:spTgt spid="686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20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amond(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to="" calcmode="lin" valueType="num">
                                      <p:cBhvr>
                                        <p:cTn id="37" dur="1" fill="hold"/>
                                        <p:tgtEl>
                                          <p:spTgt spid="9"/>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Calibri Light" pitchFamily="34" charset="0"/>
              </a:rPr>
              <a:t>其它功能</a:t>
            </a:r>
            <a:r>
              <a:rPr>
                <a:sym typeface="Arial" panose="020B0604020202020204" pitchFamily="34" charset="0"/>
              </a:rPr>
              <a:t> • 系统监控</a:t>
            </a:r>
            <a:endParaRPr lang="zh-CN" altLang="en-US"/>
          </a:p>
        </p:txBody>
      </p:sp>
      <p:pic>
        <p:nvPicPr>
          <p:cNvPr id="3" name="图片 2"/>
          <p:cNvPicPr>
            <a:picLocks noChangeAspect="1"/>
          </p:cNvPicPr>
          <p:nvPr/>
        </p:nvPicPr>
        <p:blipFill>
          <a:blip r:embed="rId1"/>
          <a:stretch>
            <a:fillRect/>
          </a:stretch>
        </p:blipFill>
        <p:spPr>
          <a:xfrm>
            <a:off x="163195" y="741680"/>
            <a:ext cx="8816975" cy="4321175"/>
          </a:xfrm>
          <a:prstGeom prst="rect">
            <a:avLst/>
          </a:prstGeom>
        </p:spPr>
      </p:pic>
      <p:pic>
        <p:nvPicPr>
          <p:cNvPr id="4" name="图片 3"/>
          <p:cNvPicPr>
            <a:picLocks noChangeAspect="1"/>
          </p:cNvPicPr>
          <p:nvPr/>
        </p:nvPicPr>
        <p:blipFill>
          <a:blip r:embed="rId2"/>
          <a:stretch>
            <a:fillRect/>
          </a:stretch>
        </p:blipFill>
        <p:spPr>
          <a:xfrm>
            <a:off x="163195" y="741680"/>
            <a:ext cx="8816975" cy="4320540"/>
          </a:xfrm>
          <a:prstGeom prst="rect">
            <a:avLst/>
          </a:prstGeom>
        </p:spPr>
      </p:pic>
      <p:pic>
        <p:nvPicPr>
          <p:cNvPr id="5" name="图片 4"/>
          <p:cNvPicPr>
            <a:picLocks noChangeAspect="1"/>
          </p:cNvPicPr>
          <p:nvPr/>
        </p:nvPicPr>
        <p:blipFill>
          <a:blip r:embed="rId3"/>
          <a:stretch>
            <a:fillRect/>
          </a:stretch>
        </p:blipFill>
        <p:spPr>
          <a:xfrm>
            <a:off x="154305" y="741680"/>
            <a:ext cx="8733155" cy="4279900"/>
          </a:xfrm>
          <a:prstGeom prst="rect">
            <a:avLst/>
          </a:prstGeom>
        </p:spPr>
      </p:pic>
      <p:pic>
        <p:nvPicPr>
          <p:cNvPr id="6" name="图片 5"/>
          <p:cNvPicPr>
            <a:picLocks noChangeAspect="1"/>
          </p:cNvPicPr>
          <p:nvPr/>
        </p:nvPicPr>
        <p:blipFill>
          <a:blip r:embed="rId4"/>
          <a:stretch>
            <a:fillRect/>
          </a:stretch>
        </p:blipFill>
        <p:spPr>
          <a:xfrm>
            <a:off x="163195" y="741680"/>
            <a:ext cx="8724265" cy="42760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7"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0" fill="hold"/>
                                        <p:tgtEl>
                                          <p:spTgt spid="5"/>
                                        </p:tgtEl>
                                        <p:attrNameLst>
                                          <p:attrName>ppt_x</p:attrName>
                                        </p:attrNameLst>
                                      </p:cBhvr>
                                      <p:tavLst>
                                        <p:tav tm="0">
                                          <p:val>
                                            <p:strVal val="#ppt_x"/>
                                          </p:val>
                                        </p:tav>
                                        <p:tav tm="100000">
                                          <p:val>
                                            <p:strVal val="#ppt_x"/>
                                          </p:val>
                                        </p:tav>
                                      </p:tavLst>
                                    </p:anim>
                                    <p:anim calcmode="lin" valueType="num">
                                      <p:cBhvr additive="base">
                                        <p:cTn id="19" dur="50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23" name="TextBox 22"/>
          <p:cNvSpPr txBox="1"/>
          <p:nvPr/>
        </p:nvSpPr>
        <p:spPr>
          <a:xfrm>
            <a:off x="5148064" y="318964"/>
            <a:ext cx="1828711" cy="1446550"/>
          </a:xfrm>
          <a:prstGeom prst="rect">
            <a:avLst/>
          </a:prstGeom>
          <a:noFill/>
        </p:spPr>
        <p:txBody>
          <a:bodyPr wrap="square" rtlCol="0">
            <a:spAutoFit/>
          </a:bodyPr>
          <a:lstStyle/>
          <a:p>
            <a:pPr algn="ctr"/>
            <a:r>
              <a:rPr lang="en-US" altLang="zh-CN" sz="8800" dirty="0">
                <a:solidFill>
                  <a:schemeClr val="bg1"/>
                </a:solidFill>
                <a:cs typeface="+mn-ea"/>
                <a:sym typeface="+mn-lt"/>
              </a:rPr>
              <a:t>02</a:t>
            </a:r>
            <a:endParaRPr lang="zh-CN" altLang="en-US" sz="8800" dirty="0">
              <a:solidFill>
                <a:schemeClr val="bg1"/>
              </a:solidFill>
              <a:cs typeface="+mn-ea"/>
              <a:sym typeface="+mn-lt"/>
            </a:endParaRPr>
          </a:p>
        </p:txBody>
      </p:sp>
      <p:sp>
        <p:nvSpPr>
          <p:cNvPr id="6" name="矩形 5"/>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环卫云平台简介</a:t>
            </a:r>
            <a:endParaRPr lang="zh-CN" altLang="en-US" sz="2400" b="1" dirty="0">
              <a:solidFill>
                <a:prstClr val="white"/>
              </a:solidFill>
              <a:cs typeface="+mn-ea"/>
              <a:sym typeface="+mn-lt"/>
            </a:endParaRPr>
          </a:p>
        </p:txBody>
      </p:sp>
      <p:sp>
        <p:nvSpPr>
          <p:cNvPr id="2" name="文本框 1"/>
          <p:cNvSpPr txBox="1"/>
          <p:nvPr/>
        </p:nvSpPr>
        <p:spPr>
          <a:xfrm>
            <a:off x="170815" y="2069465"/>
            <a:ext cx="8802370" cy="2306320"/>
          </a:xfrm>
          <a:prstGeom prst="rect">
            <a:avLst/>
          </a:prstGeom>
          <a:noFill/>
        </p:spPr>
        <p:txBody>
          <a:bodyPr wrap="square" rtlCol="0" anchor="t">
            <a:spAutoFit/>
          </a:bodyPr>
          <a:p>
            <a:pPr>
              <a:lnSpc>
                <a:spcPct val="160000"/>
              </a:lnSpc>
            </a:pPr>
            <a:r>
              <a:rPr lang="en-US" altLang="zh-CN">
                <a:latin typeface="Arial" panose="020B0604020202020204" pitchFamily="34" charset="0"/>
                <a:ea typeface="微软雅黑" panose="020B0503020204020204" pitchFamily="34" charset="-122"/>
                <a:sym typeface="+mn-ea"/>
              </a:rPr>
              <a:t>       </a:t>
            </a:r>
            <a:r>
              <a:rPr lang="zh-CN" altLang="zh-CN">
                <a:latin typeface="Arial" panose="020B0604020202020204" pitchFamily="34" charset="0"/>
                <a:ea typeface="微软雅黑" panose="020B0503020204020204" pitchFamily="34" charset="-122"/>
                <a:sym typeface="+mn-ea"/>
              </a:rPr>
              <a:t>智慧环卫云平台是启迪桑德公司依托于先进的装备制造技术和成熟的环卫项目运营经验，运用大数据，云计算，物联网和移动互联新一代信息技术，实时监控和调度环卫工作涉及各环节的人员、车辆、设施。他能够有机串联各环卫项目人员，环卫车辆和设施的高效沟通，能够对人员、车辆、设施、事件进行实时监管，实时指挥调度、实时作业统计、实时作业异常报警、实时作业质量考评等。</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advClick="0" advTm="1498"/>
    </mc:Choice>
    <mc:Fallback>
      <p:transition advClick="0" advTm="1498"/>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TextBox 21"/>
          <p:cNvSpPr txBox="1"/>
          <p:nvPr/>
        </p:nvSpPr>
        <p:spPr>
          <a:xfrm>
            <a:off x="5542667" y="1441475"/>
            <a:ext cx="1045557" cy="461665"/>
          </a:xfrm>
          <a:prstGeom prst="rect">
            <a:avLst/>
          </a:prstGeom>
          <a:noFill/>
        </p:spPr>
        <p:txBody>
          <a:bodyPr wrap="square" rtlCol="0">
            <a:spAutoFit/>
          </a:bodyPr>
          <a:lstStyle/>
          <a:p>
            <a:pPr algn="ctr"/>
            <a:r>
              <a:rPr lang="en-US" altLang="zh-CN" sz="2400" dirty="0">
                <a:solidFill>
                  <a:schemeClr val="bg1"/>
                </a:solidFill>
                <a:cs typeface="+mn-ea"/>
                <a:sym typeface="+mn-lt"/>
              </a:rPr>
              <a:t>PART</a:t>
            </a:r>
            <a:endParaRPr lang="zh-CN" altLang="en-US" sz="2400" dirty="0">
              <a:solidFill>
                <a:schemeClr val="bg1"/>
              </a:solidFill>
              <a:cs typeface="+mn-ea"/>
              <a:sym typeface="+mn-lt"/>
            </a:endParaRPr>
          </a:p>
        </p:txBody>
      </p:sp>
      <p:sp>
        <p:nvSpPr>
          <p:cNvPr id="23" name="TextBox 22"/>
          <p:cNvSpPr txBox="1"/>
          <p:nvPr/>
        </p:nvSpPr>
        <p:spPr>
          <a:xfrm>
            <a:off x="5148064" y="318964"/>
            <a:ext cx="1828711" cy="1445260"/>
          </a:xfrm>
          <a:prstGeom prst="rect">
            <a:avLst/>
          </a:prstGeom>
          <a:noFill/>
        </p:spPr>
        <p:txBody>
          <a:bodyPr wrap="square" rtlCol="0">
            <a:spAutoFit/>
          </a:bodyPr>
          <a:lstStyle/>
          <a:p>
            <a:pPr algn="ctr"/>
            <a:r>
              <a:rPr lang="en-US" altLang="zh-CN" sz="8800" dirty="0">
                <a:solidFill>
                  <a:schemeClr val="bg1"/>
                </a:solidFill>
                <a:cs typeface="+mn-ea"/>
                <a:sym typeface="+mn-lt"/>
              </a:rPr>
              <a:t>06</a:t>
            </a:r>
            <a:endParaRPr lang="zh-CN" altLang="en-US" sz="8800" dirty="0">
              <a:solidFill>
                <a:schemeClr val="bg1"/>
              </a:solidFill>
              <a:cs typeface="+mn-ea"/>
              <a:sym typeface="+mn-lt"/>
            </a:endParaRPr>
          </a:p>
        </p:txBody>
      </p:sp>
      <p:sp>
        <p:nvSpPr>
          <p:cNvPr id="6" name="矩形 5"/>
          <p:cNvSpPr/>
          <p:nvPr/>
        </p:nvSpPr>
        <p:spPr>
          <a:xfrm>
            <a:off x="1763687" y="621700"/>
            <a:ext cx="3240361" cy="460375"/>
          </a:xfrm>
          <a:prstGeom prst="rect">
            <a:avLst/>
          </a:prstGeom>
        </p:spPr>
        <p:txBody>
          <a:bodyPr wrap="square">
            <a:spAutoFit/>
          </a:bodyPr>
          <a:lstStyle/>
          <a:p>
            <a:pPr lvl="0" algn="ctr"/>
            <a:r>
              <a:rPr lang="zh-CN" altLang="en-US" sz="2400" b="1" dirty="0">
                <a:solidFill>
                  <a:prstClr val="white"/>
                </a:solidFill>
                <a:cs typeface="+mn-ea"/>
                <a:sym typeface="+mn-lt"/>
              </a:rPr>
              <a:t>环卫云平台统计分析</a:t>
            </a:r>
            <a:endParaRPr lang="zh-CN" altLang="en-US" sz="2400" b="1" dirty="0">
              <a:solidFill>
                <a:prstClr val="white"/>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车辆监控</a:t>
            </a:r>
            <a:endParaRPr lang="en-US" altLang="zh-CN"/>
          </a:p>
        </p:txBody>
      </p:sp>
      <p:pic>
        <p:nvPicPr>
          <p:cNvPr id="3" name="图片 2"/>
          <p:cNvPicPr>
            <a:picLocks noChangeAspect="1"/>
          </p:cNvPicPr>
          <p:nvPr/>
        </p:nvPicPr>
        <p:blipFill>
          <a:blip r:embed="rId1"/>
          <a:stretch>
            <a:fillRect/>
          </a:stretch>
        </p:blipFill>
        <p:spPr>
          <a:xfrm>
            <a:off x="121920" y="718185"/>
            <a:ext cx="8909685" cy="4309110"/>
          </a:xfrm>
          <a:prstGeom prst="rect">
            <a:avLst/>
          </a:prstGeom>
        </p:spPr>
      </p:pic>
      <p:pic>
        <p:nvPicPr>
          <p:cNvPr id="4" name="图片 3"/>
          <p:cNvPicPr>
            <a:picLocks noChangeAspect="1"/>
          </p:cNvPicPr>
          <p:nvPr/>
        </p:nvPicPr>
        <p:blipFill>
          <a:blip r:embed="rId2"/>
          <a:stretch>
            <a:fillRect/>
          </a:stretch>
        </p:blipFill>
        <p:spPr>
          <a:xfrm>
            <a:off x="121920" y="688340"/>
            <a:ext cx="8966200" cy="4368800"/>
          </a:xfrm>
          <a:prstGeom prst="rect">
            <a:avLst/>
          </a:prstGeom>
        </p:spPr>
      </p:pic>
      <p:pic>
        <p:nvPicPr>
          <p:cNvPr id="5" name="图片 4"/>
          <p:cNvPicPr>
            <a:picLocks noChangeAspect="1"/>
          </p:cNvPicPr>
          <p:nvPr/>
        </p:nvPicPr>
        <p:blipFill>
          <a:blip r:embed="rId3"/>
          <a:stretch>
            <a:fillRect/>
          </a:stretch>
        </p:blipFill>
        <p:spPr>
          <a:xfrm>
            <a:off x="121920" y="688340"/>
            <a:ext cx="8966200" cy="4345305"/>
          </a:xfrm>
          <a:prstGeom prst="rect">
            <a:avLst/>
          </a:prstGeom>
        </p:spPr>
      </p:pic>
      <p:pic>
        <p:nvPicPr>
          <p:cNvPr id="6" name="图片 5"/>
          <p:cNvPicPr>
            <a:picLocks noChangeAspect="1"/>
          </p:cNvPicPr>
          <p:nvPr/>
        </p:nvPicPr>
        <p:blipFill>
          <a:blip r:embed="rId4"/>
          <a:stretch>
            <a:fillRect/>
          </a:stretch>
        </p:blipFill>
        <p:spPr>
          <a:xfrm>
            <a:off x="203200" y="718185"/>
            <a:ext cx="8902700" cy="4309110"/>
          </a:xfrm>
          <a:prstGeom prst="rect">
            <a:avLst/>
          </a:prstGeom>
        </p:spPr>
      </p:pic>
      <p:pic>
        <p:nvPicPr>
          <p:cNvPr id="7" name="图片 6"/>
          <p:cNvPicPr>
            <a:picLocks noChangeAspect="1"/>
          </p:cNvPicPr>
          <p:nvPr/>
        </p:nvPicPr>
        <p:blipFill>
          <a:blip r:embed="rId5"/>
          <a:stretch>
            <a:fillRect/>
          </a:stretch>
        </p:blipFill>
        <p:spPr>
          <a:xfrm>
            <a:off x="38100" y="688340"/>
            <a:ext cx="8956040" cy="4369435"/>
          </a:xfrm>
          <a:prstGeom prst="rect">
            <a:avLst/>
          </a:prstGeom>
        </p:spPr>
      </p:pic>
      <p:pic>
        <p:nvPicPr>
          <p:cNvPr id="8" name="图片 7"/>
          <p:cNvPicPr>
            <a:picLocks noChangeAspect="1"/>
          </p:cNvPicPr>
          <p:nvPr/>
        </p:nvPicPr>
        <p:blipFill>
          <a:blip r:embed="rId6"/>
          <a:stretch>
            <a:fillRect/>
          </a:stretch>
        </p:blipFill>
        <p:spPr>
          <a:xfrm>
            <a:off x="121920" y="688340"/>
            <a:ext cx="8816340" cy="4258945"/>
          </a:xfrm>
          <a:prstGeom prst="rect">
            <a:avLst/>
          </a:prstGeom>
        </p:spPr>
      </p:pic>
      <p:pic>
        <p:nvPicPr>
          <p:cNvPr id="9" name="图片 8"/>
          <p:cNvPicPr>
            <a:picLocks noChangeAspect="1"/>
          </p:cNvPicPr>
          <p:nvPr/>
        </p:nvPicPr>
        <p:blipFill>
          <a:blip r:embed="rId7"/>
          <a:stretch>
            <a:fillRect/>
          </a:stretch>
        </p:blipFill>
        <p:spPr>
          <a:xfrm>
            <a:off x="121920" y="688340"/>
            <a:ext cx="8815705" cy="4303395"/>
          </a:xfrm>
          <a:prstGeom prst="rect">
            <a:avLst/>
          </a:prstGeom>
        </p:spPr>
      </p:pic>
      <p:pic>
        <p:nvPicPr>
          <p:cNvPr id="10" name="图片 9"/>
          <p:cNvPicPr>
            <a:picLocks noChangeAspect="1"/>
          </p:cNvPicPr>
          <p:nvPr/>
        </p:nvPicPr>
        <p:blipFill>
          <a:blip r:embed="rId8"/>
          <a:stretch>
            <a:fillRect/>
          </a:stretch>
        </p:blipFill>
        <p:spPr>
          <a:xfrm>
            <a:off x="299720" y="688340"/>
            <a:ext cx="8852535" cy="4338955"/>
          </a:xfrm>
          <a:prstGeom prst="rect">
            <a:avLst/>
          </a:prstGeom>
        </p:spPr>
      </p:pic>
      <p:pic>
        <p:nvPicPr>
          <p:cNvPr id="11" name="图片 10"/>
          <p:cNvPicPr>
            <a:picLocks noChangeAspect="1"/>
          </p:cNvPicPr>
          <p:nvPr/>
        </p:nvPicPr>
        <p:blipFill>
          <a:blip r:embed="rId9"/>
          <a:stretch>
            <a:fillRect/>
          </a:stretch>
        </p:blipFill>
        <p:spPr>
          <a:xfrm>
            <a:off x="38100" y="688340"/>
            <a:ext cx="9114155" cy="44253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strips(down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strips(down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blinds(horizontal)">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dow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设备设施</a:t>
            </a:r>
            <a:endParaRPr lang="zh-CN" altLang="en-US"/>
          </a:p>
        </p:txBody>
      </p:sp>
      <p:pic>
        <p:nvPicPr>
          <p:cNvPr id="3" name="图片 2"/>
          <p:cNvPicPr>
            <a:picLocks noChangeAspect="1"/>
          </p:cNvPicPr>
          <p:nvPr/>
        </p:nvPicPr>
        <p:blipFill>
          <a:blip r:embed="rId1"/>
          <a:stretch>
            <a:fillRect/>
          </a:stretch>
        </p:blipFill>
        <p:spPr>
          <a:xfrm>
            <a:off x="149225" y="746125"/>
            <a:ext cx="8943975" cy="4331970"/>
          </a:xfrm>
          <a:prstGeom prst="rect">
            <a:avLst/>
          </a:prstGeom>
        </p:spPr>
      </p:pic>
      <p:pic>
        <p:nvPicPr>
          <p:cNvPr id="4" name="图片 3"/>
          <p:cNvPicPr>
            <a:picLocks noChangeAspect="1"/>
          </p:cNvPicPr>
          <p:nvPr/>
        </p:nvPicPr>
        <p:blipFill>
          <a:blip r:embed="rId2"/>
          <a:stretch>
            <a:fillRect/>
          </a:stretch>
        </p:blipFill>
        <p:spPr>
          <a:xfrm>
            <a:off x="149225" y="746125"/>
            <a:ext cx="8943340" cy="4373880"/>
          </a:xfrm>
          <a:prstGeom prst="rect">
            <a:avLst/>
          </a:prstGeom>
        </p:spPr>
      </p:pic>
      <p:pic>
        <p:nvPicPr>
          <p:cNvPr id="5" name="图片 4"/>
          <p:cNvPicPr>
            <a:picLocks noChangeAspect="1"/>
          </p:cNvPicPr>
          <p:nvPr/>
        </p:nvPicPr>
        <p:blipFill>
          <a:blip r:embed="rId3"/>
          <a:stretch>
            <a:fillRect/>
          </a:stretch>
        </p:blipFill>
        <p:spPr>
          <a:xfrm>
            <a:off x="149225" y="746125"/>
            <a:ext cx="8943975" cy="4383405"/>
          </a:xfrm>
          <a:prstGeom prst="rect">
            <a:avLst/>
          </a:prstGeom>
        </p:spPr>
      </p:pic>
      <p:pic>
        <p:nvPicPr>
          <p:cNvPr id="6" name="图片 5"/>
          <p:cNvPicPr>
            <a:picLocks noChangeAspect="1"/>
          </p:cNvPicPr>
          <p:nvPr/>
        </p:nvPicPr>
        <p:blipFill>
          <a:blip r:embed="rId4"/>
          <a:stretch>
            <a:fillRect/>
          </a:stretch>
        </p:blipFill>
        <p:spPr>
          <a:xfrm>
            <a:off x="149225" y="746125"/>
            <a:ext cx="8943975" cy="4382770"/>
          </a:xfrm>
          <a:prstGeom prst="rect">
            <a:avLst/>
          </a:prstGeom>
        </p:spPr>
      </p:pic>
      <p:pic>
        <p:nvPicPr>
          <p:cNvPr id="7" name="图片 6"/>
          <p:cNvPicPr>
            <a:picLocks noChangeAspect="1"/>
          </p:cNvPicPr>
          <p:nvPr/>
        </p:nvPicPr>
        <p:blipFill>
          <a:blip r:embed="rId5"/>
          <a:stretch>
            <a:fillRect/>
          </a:stretch>
        </p:blipFill>
        <p:spPr>
          <a:xfrm>
            <a:off x="149225" y="746125"/>
            <a:ext cx="8943975" cy="4382770"/>
          </a:xfrm>
          <a:prstGeom prst="rect">
            <a:avLst/>
          </a:prstGeom>
        </p:spPr>
      </p:pic>
      <p:pic>
        <p:nvPicPr>
          <p:cNvPr id="8" name="图片 7"/>
          <p:cNvPicPr>
            <a:picLocks noChangeAspect="1"/>
          </p:cNvPicPr>
          <p:nvPr/>
        </p:nvPicPr>
        <p:blipFill>
          <a:blip r:embed="rId6"/>
          <a:stretch>
            <a:fillRect/>
          </a:stretch>
        </p:blipFill>
        <p:spPr>
          <a:xfrm>
            <a:off x="149225" y="746125"/>
            <a:ext cx="8943340" cy="4382770"/>
          </a:xfrm>
          <a:prstGeom prst="rect">
            <a:avLst/>
          </a:prstGeom>
        </p:spPr>
      </p:pic>
      <p:pic>
        <p:nvPicPr>
          <p:cNvPr id="9" name="图片 8"/>
          <p:cNvPicPr>
            <a:picLocks noChangeAspect="1"/>
          </p:cNvPicPr>
          <p:nvPr/>
        </p:nvPicPr>
        <p:blipFill>
          <a:blip r:embed="rId7"/>
          <a:stretch>
            <a:fillRect/>
          </a:stretch>
        </p:blipFill>
        <p:spPr>
          <a:xfrm>
            <a:off x="149225" y="746125"/>
            <a:ext cx="8944610" cy="4383405"/>
          </a:xfrm>
          <a:prstGeom prst="rect">
            <a:avLst/>
          </a:prstGeom>
        </p:spPr>
      </p:pic>
      <p:pic>
        <p:nvPicPr>
          <p:cNvPr id="10" name="图片 9"/>
          <p:cNvPicPr>
            <a:picLocks noChangeAspect="1"/>
          </p:cNvPicPr>
          <p:nvPr/>
        </p:nvPicPr>
        <p:blipFill>
          <a:blip r:embed="rId8"/>
          <a:stretch>
            <a:fillRect/>
          </a:stretch>
        </p:blipFill>
        <p:spPr>
          <a:xfrm>
            <a:off x="149225" y="746125"/>
            <a:ext cx="8943340" cy="4382770"/>
          </a:xfrm>
          <a:prstGeom prst="rect">
            <a:avLst/>
          </a:prstGeom>
        </p:spPr>
      </p:pic>
      <p:pic>
        <p:nvPicPr>
          <p:cNvPr id="11" name="图片 10"/>
          <p:cNvPicPr>
            <a:picLocks noChangeAspect="1"/>
          </p:cNvPicPr>
          <p:nvPr/>
        </p:nvPicPr>
        <p:blipFill>
          <a:blip r:embed="rId9"/>
          <a:stretch>
            <a:fillRect/>
          </a:stretch>
        </p:blipFill>
        <p:spPr>
          <a:xfrm>
            <a:off x="149225" y="746125"/>
            <a:ext cx="8943340" cy="4383405"/>
          </a:xfrm>
          <a:prstGeom prst="rect">
            <a:avLst/>
          </a:prstGeom>
        </p:spPr>
      </p:pic>
      <p:pic>
        <p:nvPicPr>
          <p:cNvPr id="12" name="图片 11"/>
          <p:cNvPicPr>
            <a:picLocks noChangeAspect="1"/>
          </p:cNvPicPr>
          <p:nvPr/>
        </p:nvPicPr>
        <p:blipFill>
          <a:blip r:embed="rId10"/>
          <a:stretch>
            <a:fillRect/>
          </a:stretch>
        </p:blipFill>
        <p:spPr>
          <a:xfrm>
            <a:off x="149225" y="746125"/>
            <a:ext cx="8942705" cy="4382770"/>
          </a:xfrm>
          <a:prstGeom prst="rect">
            <a:avLst/>
          </a:prstGeom>
        </p:spPr>
      </p:pic>
      <p:pic>
        <p:nvPicPr>
          <p:cNvPr id="13" name="图片 12"/>
          <p:cNvPicPr>
            <a:picLocks noChangeAspect="1"/>
          </p:cNvPicPr>
          <p:nvPr/>
        </p:nvPicPr>
        <p:blipFill>
          <a:blip r:embed="rId11"/>
          <a:stretch>
            <a:fillRect/>
          </a:stretch>
        </p:blipFill>
        <p:spPr>
          <a:xfrm>
            <a:off x="149225" y="746125"/>
            <a:ext cx="8942705" cy="4382770"/>
          </a:xfrm>
          <a:prstGeom prst="rect">
            <a:avLst/>
          </a:prstGeom>
        </p:spPr>
      </p:pic>
      <p:pic>
        <p:nvPicPr>
          <p:cNvPr id="14" name="图片 13"/>
          <p:cNvPicPr>
            <a:picLocks noChangeAspect="1"/>
          </p:cNvPicPr>
          <p:nvPr/>
        </p:nvPicPr>
        <p:blipFill>
          <a:blip r:embed="rId12"/>
          <a:stretch>
            <a:fillRect/>
          </a:stretch>
        </p:blipFill>
        <p:spPr>
          <a:xfrm>
            <a:off x="149225" y="746125"/>
            <a:ext cx="8942705" cy="4382770"/>
          </a:xfrm>
          <a:prstGeom prst="rect">
            <a:avLst/>
          </a:prstGeom>
        </p:spPr>
      </p:pic>
      <p:pic>
        <p:nvPicPr>
          <p:cNvPr id="15" name="图片 14"/>
          <p:cNvPicPr>
            <a:picLocks noChangeAspect="1"/>
          </p:cNvPicPr>
          <p:nvPr/>
        </p:nvPicPr>
        <p:blipFill>
          <a:blip r:embed="rId13"/>
          <a:stretch>
            <a:fillRect/>
          </a:stretch>
        </p:blipFill>
        <p:spPr>
          <a:xfrm>
            <a:off x="149225" y="746125"/>
            <a:ext cx="8942070" cy="4382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heel(1)">
                                      <p:cBhvr>
                                        <p:cTn id="18" dur="2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ox(in)">
                                      <p:cBhvr>
                                        <p:cTn id="23" dur="2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down)">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heckerboard(across)">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blinds(horizontal)">
                                      <p:cBhvr>
                                        <p:cTn id="38" dur="500"/>
                                        <p:tgtEl>
                                          <p:spTgt spid="9"/>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additive="base">
                                        <p:cTn id="43" dur="500" fill="hold"/>
                                        <p:tgtEl>
                                          <p:spTgt spid="10"/>
                                        </p:tgtEl>
                                        <p:attrNameLst>
                                          <p:attrName>ppt_x</p:attrName>
                                        </p:attrNameLst>
                                      </p:cBhvr>
                                      <p:tavLst>
                                        <p:tav tm="0">
                                          <p:val>
                                            <p:strVal val="#ppt_x"/>
                                          </p:val>
                                        </p:tav>
                                        <p:tav tm="100000">
                                          <p:val>
                                            <p:strVal val="#ppt_x"/>
                                          </p:val>
                                        </p:tav>
                                      </p:tavLst>
                                    </p:anim>
                                    <p:anim calcmode="lin" valueType="num">
                                      <p:cBhvr additive="base">
                                        <p:cTn id="4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8" presetClass="entr" presetSubtype="12"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strips(downLeft)">
                                      <p:cBhvr>
                                        <p:cTn id="49" dur="500"/>
                                        <p:tgtEl>
                                          <p:spTgt spid="11"/>
                                        </p:tgtEl>
                                      </p:cBhvr>
                                    </p:animEffect>
                                  </p:childTnLst>
                                </p:cTn>
                              </p:par>
                            </p:childTnLst>
                          </p:cTn>
                        </p:par>
                      </p:childTnLst>
                    </p:cTn>
                  </p:par>
                  <p:par>
                    <p:cTn id="50" fill="hold">
                      <p:stCondLst>
                        <p:cond delay="indefinite"/>
                      </p:stCondLst>
                      <p:childTnLst>
                        <p:par>
                          <p:cTn id="51" fill="hold">
                            <p:stCondLst>
                              <p:cond delay="0"/>
                            </p:stCondLst>
                            <p:childTnLst>
                              <p:par>
                                <p:cTn id="52" presetID="13" presetClass="entr" presetSubtype="16" fill="hold" nodeType="click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plus(in)">
                                      <p:cBhvr>
                                        <p:cTn id="54" dur="20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randombar(horizontal)">
                                      <p:cBhvr>
                                        <p:cTn id="59" dur="500"/>
                                        <p:tgtEl>
                                          <p:spTgt spid="13"/>
                                        </p:tgtEl>
                                      </p:cBhvr>
                                    </p:animEffect>
                                  </p:childTnLst>
                                </p:cTn>
                              </p:par>
                            </p:childTnLst>
                          </p:cTn>
                        </p:par>
                      </p:childTnLst>
                    </p:cTn>
                  </p:par>
                  <p:par>
                    <p:cTn id="60" fill="hold">
                      <p:stCondLst>
                        <p:cond delay="indefinite"/>
                      </p:stCondLst>
                      <p:childTnLst>
                        <p:par>
                          <p:cTn id="61" fill="hold">
                            <p:stCondLst>
                              <p:cond delay="0"/>
                            </p:stCondLst>
                            <p:childTnLst>
                              <p:par>
                                <p:cTn id="62" presetID="24"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anim to="" calcmode="lin" valueType="num">
                                      <p:cBhvr>
                                        <p:cTn id="64" dur="1" fill="hold"/>
                                        <p:tgtEl>
                                          <p:spTgt spid="14"/>
                                        </p:tgtEl>
                                      </p:cBhvr>
                                    </p:anim>
                                  </p:childTnLst>
                                </p:cTn>
                              </p:par>
                            </p:childTnLst>
                          </p:cTn>
                        </p:par>
                      </p:childTnLst>
                    </p:cTn>
                  </p:par>
                  <p:par>
                    <p:cTn id="65" fill="hold">
                      <p:stCondLst>
                        <p:cond delay="indefinite"/>
                      </p:stCondLst>
                      <p:childTnLst>
                        <p:par>
                          <p:cTn id="66" fill="hold">
                            <p:stCondLst>
                              <p:cond delay="0"/>
                            </p:stCondLst>
                            <p:childTnLst>
                              <p:par>
                                <p:cTn id="67" presetID="6" presetClass="entr" presetSubtype="16" fill="hold" nodeType="clickEffect">
                                  <p:stCondLst>
                                    <p:cond delay="0"/>
                                  </p:stCondLst>
                                  <p:childTnLst>
                                    <p:set>
                                      <p:cBhvr>
                                        <p:cTn id="68" dur="1" fill="hold">
                                          <p:stCondLst>
                                            <p:cond delay="0"/>
                                          </p:stCondLst>
                                        </p:cTn>
                                        <p:tgtEl>
                                          <p:spTgt spid="15"/>
                                        </p:tgtEl>
                                        <p:attrNameLst>
                                          <p:attrName>style.visibility</p:attrName>
                                        </p:attrNameLst>
                                      </p:cBhvr>
                                      <p:to>
                                        <p:strVal val="visible"/>
                                      </p:to>
                                    </p:set>
                                    <p:animEffect transition="in" filter="circle(in)">
                                      <p:cBhvr>
                                        <p:cTn id="6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人工保洁</a:t>
            </a:r>
            <a:endParaRPr lang="zh-CN" altLang="en-US"/>
          </a:p>
        </p:txBody>
      </p:sp>
      <p:pic>
        <p:nvPicPr>
          <p:cNvPr id="4" name="图片 3"/>
          <p:cNvPicPr>
            <a:picLocks noChangeAspect="1"/>
          </p:cNvPicPr>
          <p:nvPr/>
        </p:nvPicPr>
        <p:blipFill>
          <a:blip r:embed="rId1"/>
          <a:stretch>
            <a:fillRect/>
          </a:stretch>
        </p:blipFill>
        <p:spPr>
          <a:xfrm>
            <a:off x="80010" y="723900"/>
            <a:ext cx="8949690" cy="4386580"/>
          </a:xfrm>
          <a:prstGeom prst="rect">
            <a:avLst/>
          </a:prstGeom>
        </p:spPr>
      </p:pic>
      <p:pic>
        <p:nvPicPr>
          <p:cNvPr id="5" name="图片 4"/>
          <p:cNvPicPr>
            <a:picLocks noChangeAspect="1"/>
          </p:cNvPicPr>
          <p:nvPr/>
        </p:nvPicPr>
        <p:blipFill>
          <a:blip r:embed="rId2"/>
          <a:stretch>
            <a:fillRect/>
          </a:stretch>
        </p:blipFill>
        <p:spPr>
          <a:xfrm>
            <a:off x="80010" y="723900"/>
            <a:ext cx="8949055" cy="4385945"/>
          </a:xfrm>
          <a:prstGeom prst="rect">
            <a:avLst/>
          </a:prstGeom>
        </p:spPr>
      </p:pic>
      <p:pic>
        <p:nvPicPr>
          <p:cNvPr id="6" name="图片 5"/>
          <p:cNvPicPr>
            <a:picLocks noChangeAspect="1"/>
          </p:cNvPicPr>
          <p:nvPr/>
        </p:nvPicPr>
        <p:blipFill>
          <a:blip r:embed="rId3"/>
          <a:stretch>
            <a:fillRect/>
          </a:stretch>
        </p:blipFill>
        <p:spPr>
          <a:xfrm>
            <a:off x="80010" y="723900"/>
            <a:ext cx="8949055" cy="4374515"/>
          </a:xfrm>
          <a:prstGeom prst="rect">
            <a:avLst/>
          </a:prstGeom>
        </p:spPr>
      </p:pic>
      <p:pic>
        <p:nvPicPr>
          <p:cNvPr id="7" name="图片 6"/>
          <p:cNvPicPr>
            <a:picLocks noChangeAspect="1"/>
          </p:cNvPicPr>
          <p:nvPr/>
        </p:nvPicPr>
        <p:blipFill>
          <a:blip r:embed="rId4"/>
          <a:stretch>
            <a:fillRect/>
          </a:stretch>
        </p:blipFill>
        <p:spPr>
          <a:xfrm>
            <a:off x="80010" y="657860"/>
            <a:ext cx="9084310" cy="4451985"/>
          </a:xfrm>
          <a:prstGeom prst="rect">
            <a:avLst/>
          </a:prstGeom>
        </p:spPr>
      </p:pic>
      <p:pic>
        <p:nvPicPr>
          <p:cNvPr id="8" name="图片 7"/>
          <p:cNvPicPr>
            <a:picLocks noChangeAspect="1"/>
          </p:cNvPicPr>
          <p:nvPr/>
        </p:nvPicPr>
        <p:blipFill>
          <a:blip r:embed="rId5"/>
          <a:stretch>
            <a:fillRect/>
          </a:stretch>
        </p:blipFill>
        <p:spPr>
          <a:xfrm>
            <a:off x="80010" y="685165"/>
            <a:ext cx="9084310" cy="4416425"/>
          </a:xfrm>
          <a:prstGeom prst="rect">
            <a:avLst/>
          </a:prstGeom>
        </p:spPr>
      </p:pic>
      <p:pic>
        <p:nvPicPr>
          <p:cNvPr id="9" name="图片 8"/>
          <p:cNvPicPr>
            <a:picLocks noChangeAspect="1"/>
          </p:cNvPicPr>
          <p:nvPr/>
        </p:nvPicPr>
        <p:blipFill>
          <a:blip r:embed="rId6"/>
          <a:stretch>
            <a:fillRect/>
          </a:stretch>
        </p:blipFill>
        <p:spPr>
          <a:xfrm>
            <a:off x="80010" y="669290"/>
            <a:ext cx="9114155" cy="4440555"/>
          </a:xfrm>
          <a:prstGeom prst="rect">
            <a:avLst/>
          </a:prstGeom>
        </p:spPr>
      </p:pic>
      <p:pic>
        <p:nvPicPr>
          <p:cNvPr id="10" name="图片 9"/>
          <p:cNvPicPr>
            <a:picLocks noChangeAspect="1"/>
          </p:cNvPicPr>
          <p:nvPr/>
        </p:nvPicPr>
        <p:blipFill>
          <a:blip r:embed="rId7"/>
          <a:stretch>
            <a:fillRect/>
          </a:stretch>
        </p:blipFill>
        <p:spPr>
          <a:xfrm>
            <a:off x="80010" y="657860"/>
            <a:ext cx="9084310" cy="4422775"/>
          </a:xfrm>
          <a:prstGeom prst="rect">
            <a:avLst/>
          </a:prstGeom>
        </p:spPr>
      </p:pic>
      <p:pic>
        <p:nvPicPr>
          <p:cNvPr id="11" name="图片 10"/>
          <p:cNvPicPr>
            <a:picLocks noChangeAspect="1"/>
          </p:cNvPicPr>
          <p:nvPr/>
        </p:nvPicPr>
        <p:blipFill>
          <a:blip r:embed="rId8"/>
          <a:stretch>
            <a:fillRect/>
          </a:stretch>
        </p:blipFill>
        <p:spPr>
          <a:xfrm>
            <a:off x="80010" y="657860"/>
            <a:ext cx="9113520" cy="4463415"/>
          </a:xfrm>
          <a:prstGeom prst="rect">
            <a:avLst/>
          </a:prstGeom>
        </p:spPr>
      </p:pic>
      <p:pic>
        <p:nvPicPr>
          <p:cNvPr id="12" name="图片 11"/>
          <p:cNvPicPr>
            <a:picLocks noChangeAspect="1"/>
          </p:cNvPicPr>
          <p:nvPr/>
        </p:nvPicPr>
        <p:blipFill>
          <a:blip r:embed="rId9"/>
          <a:stretch>
            <a:fillRect/>
          </a:stretch>
        </p:blipFill>
        <p:spPr>
          <a:xfrm>
            <a:off x="66040" y="657860"/>
            <a:ext cx="9112885" cy="4384040"/>
          </a:xfrm>
          <a:prstGeom prst="rect">
            <a:avLst/>
          </a:prstGeom>
        </p:spPr>
      </p:pic>
      <p:pic>
        <p:nvPicPr>
          <p:cNvPr id="13" name="图片 12"/>
          <p:cNvPicPr>
            <a:picLocks noChangeAspect="1"/>
          </p:cNvPicPr>
          <p:nvPr/>
        </p:nvPicPr>
        <p:blipFill>
          <a:blip r:embed="rId10"/>
          <a:stretch>
            <a:fillRect/>
          </a:stretch>
        </p:blipFill>
        <p:spPr>
          <a:xfrm>
            <a:off x="66040" y="657860"/>
            <a:ext cx="9097645" cy="4458970"/>
          </a:xfrm>
          <a:prstGeom prst="rect">
            <a:avLst/>
          </a:prstGeom>
        </p:spPr>
      </p:pic>
      <p:pic>
        <p:nvPicPr>
          <p:cNvPr id="14" name="图片 13"/>
          <p:cNvPicPr>
            <a:picLocks noChangeAspect="1"/>
          </p:cNvPicPr>
          <p:nvPr/>
        </p:nvPicPr>
        <p:blipFill>
          <a:blip r:embed="rId11"/>
          <a:stretch>
            <a:fillRect/>
          </a:stretch>
        </p:blipFill>
        <p:spPr>
          <a:xfrm>
            <a:off x="80010" y="654050"/>
            <a:ext cx="9083675" cy="4307205"/>
          </a:xfrm>
          <a:prstGeom prst="rect">
            <a:avLst/>
          </a:prstGeom>
        </p:spPr>
      </p:pic>
      <p:pic>
        <p:nvPicPr>
          <p:cNvPr id="15" name="图片 14"/>
          <p:cNvPicPr>
            <a:picLocks noChangeAspect="1"/>
          </p:cNvPicPr>
          <p:nvPr/>
        </p:nvPicPr>
        <p:blipFill>
          <a:blip r:embed="rId12"/>
          <a:stretch>
            <a:fillRect/>
          </a:stretch>
        </p:blipFill>
        <p:spPr>
          <a:xfrm>
            <a:off x="213360" y="889000"/>
            <a:ext cx="8045450" cy="3364865"/>
          </a:xfrm>
          <a:prstGeom prst="rect">
            <a:avLst/>
          </a:prstGeom>
        </p:spPr>
      </p:pic>
      <p:pic>
        <p:nvPicPr>
          <p:cNvPr id="16" name="图片 15"/>
          <p:cNvPicPr>
            <a:picLocks noChangeAspect="1"/>
          </p:cNvPicPr>
          <p:nvPr/>
        </p:nvPicPr>
        <p:blipFill>
          <a:blip r:embed="rId13"/>
          <a:stretch>
            <a:fillRect/>
          </a:stretch>
        </p:blipFill>
        <p:spPr>
          <a:xfrm>
            <a:off x="121920" y="742315"/>
            <a:ext cx="8907780" cy="4364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4"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to="" calcmode="lin" valueType="num">
                                      <p:cBhvr>
                                        <p:cTn id="17" dur="1" fill="hold"/>
                                        <p:tgtEl>
                                          <p:spTgt spid="6"/>
                                        </p:tgtEl>
                                      </p:cBhvr>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plus(in)">
                                      <p:cBhvr>
                                        <p:cTn id="27" dur="20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edge">
                                      <p:cBhvr>
                                        <p:cTn id="32" dur="20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1" presetClass="entr" presetSubtype="0" fill="hold" nodeType="clickEffect">
                                  <p:stCondLst>
                                    <p:cond delay="0"/>
                                  </p:stCondLst>
                                  <p:childTnLst>
                                    <p:set>
                                      <p:cBhvr>
                                        <p:cTn id="36" dur="1000">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p:tgtEl>
                                          <p:spTgt spid="11"/>
                                        </p:tgtEl>
                                        <p:attrNameLst>
                                          <p:attrName>ppt_y</p:attrName>
                                        </p:attrNameLst>
                                      </p:cBhvr>
                                      <p:tavLst>
                                        <p:tav tm="0">
                                          <p:val>
                                            <p:strVal val="#ppt_y+#ppt_h*1.125000"/>
                                          </p:val>
                                        </p:tav>
                                        <p:tav tm="100000">
                                          <p:val>
                                            <p:strVal val="#ppt_y"/>
                                          </p:val>
                                        </p:tav>
                                      </p:tavLst>
                                    </p:anim>
                                    <p:animEffect transition="in" filter="wipe(up)">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5" presetClass="entr" presetSubtype="1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checkerboard(across)">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barn(inVertical)">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21" presetClass="entr" presetSubtype="1"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heel(1)">
                                      <p:cBhvr>
                                        <p:cTn id="57" dur="20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8" presetClass="entr" presetSubtype="16" fill="hold" nodeType="clickEffect">
                                  <p:stCondLst>
                                    <p:cond delay="0"/>
                                  </p:stCondLst>
                                  <p:childTnLst>
                                    <p:set>
                                      <p:cBhvr>
                                        <p:cTn id="61" dur="1" fill="hold">
                                          <p:stCondLst>
                                            <p:cond delay="0"/>
                                          </p:stCondLst>
                                        </p:cTn>
                                        <p:tgtEl>
                                          <p:spTgt spid="15"/>
                                        </p:tgtEl>
                                        <p:attrNameLst>
                                          <p:attrName>style.visibility</p:attrName>
                                        </p:attrNameLst>
                                      </p:cBhvr>
                                      <p:to>
                                        <p:strVal val="visible"/>
                                      </p:to>
                                    </p:set>
                                    <p:animEffect transition="in" filter="diamond(in)">
                                      <p:cBhvr>
                                        <p:cTn id="62" dur="20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18" presetClass="entr" presetSubtype="12"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strips(downLeft)">
                                      <p:cBhvr>
                                        <p:cTn id="6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机械保洁</a:t>
            </a:r>
            <a:endParaRPr lang="zh-CN" altLang="en-US"/>
          </a:p>
        </p:txBody>
      </p:sp>
      <p:pic>
        <p:nvPicPr>
          <p:cNvPr id="3" name="图片 2"/>
          <p:cNvPicPr>
            <a:picLocks noChangeAspect="1"/>
          </p:cNvPicPr>
          <p:nvPr/>
        </p:nvPicPr>
        <p:blipFill>
          <a:blip r:embed="rId1"/>
          <a:stretch>
            <a:fillRect/>
          </a:stretch>
        </p:blipFill>
        <p:spPr>
          <a:xfrm>
            <a:off x="246380" y="801370"/>
            <a:ext cx="8654415" cy="4094480"/>
          </a:xfrm>
          <a:prstGeom prst="rect">
            <a:avLst/>
          </a:prstGeom>
        </p:spPr>
      </p:pic>
      <p:pic>
        <p:nvPicPr>
          <p:cNvPr id="4" name="图片 3"/>
          <p:cNvPicPr>
            <a:picLocks noChangeAspect="1"/>
          </p:cNvPicPr>
          <p:nvPr/>
        </p:nvPicPr>
        <p:blipFill>
          <a:blip r:embed="rId2"/>
          <a:stretch>
            <a:fillRect/>
          </a:stretch>
        </p:blipFill>
        <p:spPr>
          <a:xfrm>
            <a:off x="246380" y="801370"/>
            <a:ext cx="8653780" cy="4196715"/>
          </a:xfrm>
          <a:prstGeom prst="rect">
            <a:avLst/>
          </a:prstGeom>
        </p:spPr>
      </p:pic>
      <p:pic>
        <p:nvPicPr>
          <p:cNvPr id="5" name="图片 4"/>
          <p:cNvPicPr>
            <a:picLocks noChangeAspect="1"/>
          </p:cNvPicPr>
          <p:nvPr/>
        </p:nvPicPr>
        <p:blipFill>
          <a:blip r:embed="rId3"/>
          <a:stretch>
            <a:fillRect/>
          </a:stretch>
        </p:blipFill>
        <p:spPr>
          <a:xfrm>
            <a:off x="246380" y="801370"/>
            <a:ext cx="8653780" cy="42411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垃圾收运</a:t>
            </a:r>
            <a:endParaRPr lang="zh-CN" altLang="en-US"/>
          </a:p>
        </p:txBody>
      </p:sp>
      <p:pic>
        <p:nvPicPr>
          <p:cNvPr id="3" name="图片 2"/>
          <p:cNvPicPr>
            <a:picLocks noChangeAspect="1"/>
          </p:cNvPicPr>
          <p:nvPr/>
        </p:nvPicPr>
        <p:blipFill>
          <a:blip r:embed="rId1"/>
          <a:stretch>
            <a:fillRect/>
          </a:stretch>
        </p:blipFill>
        <p:spPr>
          <a:xfrm>
            <a:off x="177165" y="751205"/>
            <a:ext cx="8843645" cy="4334510"/>
          </a:xfrm>
          <a:prstGeom prst="rect">
            <a:avLst/>
          </a:prstGeom>
        </p:spPr>
      </p:pic>
      <p:pic>
        <p:nvPicPr>
          <p:cNvPr id="4" name="图片 3"/>
          <p:cNvPicPr>
            <a:picLocks noChangeAspect="1"/>
          </p:cNvPicPr>
          <p:nvPr/>
        </p:nvPicPr>
        <p:blipFill>
          <a:blip r:embed="rId2"/>
          <a:stretch>
            <a:fillRect/>
          </a:stretch>
        </p:blipFill>
        <p:spPr>
          <a:xfrm>
            <a:off x="177165" y="751205"/>
            <a:ext cx="8843645" cy="4334510"/>
          </a:xfrm>
          <a:prstGeom prst="rect">
            <a:avLst/>
          </a:prstGeom>
        </p:spPr>
      </p:pic>
      <p:pic>
        <p:nvPicPr>
          <p:cNvPr id="5" name="图片 4"/>
          <p:cNvPicPr>
            <a:picLocks noChangeAspect="1"/>
          </p:cNvPicPr>
          <p:nvPr/>
        </p:nvPicPr>
        <p:blipFill>
          <a:blip r:embed="rId3"/>
          <a:stretch>
            <a:fillRect/>
          </a:stretch>
        </p:blipFill>
        <p:spPr>
          <a:xfrm>
            <a:off x="177165" y="751205"/>
            <a:ext cx="8843645" cy="4285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amond(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ox(in)">
                                      <p:cBhvr>
                                        <p:cTn id="1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Arial" panose="020B0604020202020204" pitchFamily="34" charset="0"/>
              </a:rPr>
              <a:t>报表统计分析</a:t>
            </a:r>
            <a:r>
              <a:rPr>
                <a:sym typeface="Calibri Light" pitchFamily="34" charset="0"/>
              </a:rPr>
              <a:t> </a:t>
            </a:r>
            <a:r>
              <a:rPr>
                <a:sym typeface="Arial" panose="020B0604020202020204" pitchFamily="34" charset="0"/>
              </a:rPr>
              <a:t>• 项目管理</a:t>
            </a:r>
            <a:endParaRPr lang="zh-CN" altLang="en-US"/>
          </a:p>
        </p:txBody>
      </p:sp>
      <p:pic>
        <p:nvPicPr>
          <p:cNvPr id="3" name="图片 2"/>
          <p:cNvPicPr>
            <a:picLocks noChangeAspect="1"/>
          </p:cNvPicPr>
          <p:nvPr/>
        </p:nvPicPr>
        <p:blipFill>
          <a:blip r:embed="rId1"/>
          <a:stretch>
            <a:fillRect/>
          </a:stretch>
        </p:blipFill>
        <p:spPr>
          <a:xfrm>
            <a:off x="195580" y="739140"/>
            <a:ext cx="8861425" cy="4342130"/>
          </a:xfrm>
          <a:prstGeom prst="rect">
            <a:avLst/>
          </a:prstGeom>
        </p:spPr>
      </p:pic>
      <p:pic>
        <p:nvPicPr>
          <p:cNvPr id="5" name="图片 4"/>
          <p:cNvPicPr>
            <a:picLocks noChangeAspect="1"/>
          </p:cNvPicPr>
          <p:nvPr/>
        </p:nvPicPr>
        <p:blipFill>
          <a:blip r:embed="rId2"/>
          <a:stretch>
            <a:fillRect/>
          </a:stretch>
        </p:blipFill>
        <p:spPr>
          <a:xfrm>
            <a:off x="195580" y="739140"/>
            <a:ext cx="8860790" cy="4342130"/>
          </a:xfrm>
          <a:prstGeom prst="rect">
            <a:avLst/>
          </a:prstGeom>
        </p:spPr>
      </p:pic>
      <p:pic>
        <p:nvPicPr>
          <p:cNvPr id="6" name="图片 5"/>
          <p:cNvPicPr>
            <a:picLocks noChangeAspect="1"/>
          </p:cNvPicPr>
          <p:nvPr/>
        </p:nvPicPr>
        <p:blipFill>
          <a:blip r:embed="rId3"/>
          <a:stretch>
            <a:fillRect/>
          </a:stretch>
        </p:blipFill>
        <p:spPr>
          <a:xfrm>
            <a:off x="195580" y="739140"/>
            <a:ext cx="8860790" cy="4342765"/>
          </a:xfrm>
          <a:prstGeom prst="rect">
            <a:avLst/>
          </a:prstGeom>
        </p:spPr>
      </p:pic>
      <p:pic>
        <p:nvPicPr>
          <p:cNvPr id="7" name="图片 6"/>
          <p:cNvPicPr>
            <a:picLocks noChangeAspect="1"/>
          </p:cNvPicPr>
          <p:nvPr/>
        </p:nvPicPr>
        <p:blipFill>
          <a:blip r:embed="rId4"/>
          <a:stretch>
            <a:fillRect/>
          </a:stretch>
        </p:blipFill>
        <p:spPr>
          <a:xfrm>
            <a:off x="236855" y="739140"/>
            <a:ext cx="8820150" cy="43224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diamond(in)">
                                      <p:cBhvr>
                                        <p:cTn id="23"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价值效应</a:t>
            </a:r>
            <a:endParaRPr lang="zh-CN" altLang="en-US"/>
          </a:p>
        </p:txBody>
      </p:sp>
      <p:pic>
        <p:nvPicPr>
          <p:cNvPr id="2" name="图片 1"/>
          <p:cNvPicPr>
            <a:picLocks noChangeAspect="1"/>
          </p:cNvPicPr>
          <p:nvPr/>
        </p:nvPicPr>
        <p:blipFill>
          <a:blip r:embed="rId1"/>
          <a:stretch>
            <a:fillRect/>
          </a:stretch>
        </p:blipFill>
        <p:spPr>
          <a:xfrm>
            <a:off x="4445" y="720090"/>
            <a:ext cx="9134475" cy="44157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3000">
        <p14:vortex dir="r"/>
      </p:transition>
    </mc:Choice>
    <mc:Fallback>
      <p:transition spd="slow" advTm="300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Box 54"/>
          <p:cNvSpPr txBox="1"/>
          <p:nvPr/>
        </p:nvSpPr>
        <p:spPr>
          <a:xfrm>
            <a:off x="323527" y="2350944"/>
            <a:ext cx="8318321" cy="1084902"/>
          </a:xfrm>
          <a:prstGeom prst="rect">
            <a:avLst/>
          </a:prstGeom>
          <a:noFill/>
        </p:spPr>
        <p:txBody>
          <a:bodyPr wrap="square" lIns="68571" tIns="34285" rIns="68571" bIns="34285" rtlCol="0">
            <a:spAutoFit/>
          </a:bodyPr>
          <a:lstStyle/>
          <a:p>
            <a:r>
              <a:rPr lang="zh-CN" altLang="en-US" sz="6600" dirty="0">
                <a:solidFill>
                  <a:schemeClr val="accent1"/>
                </a:solidFill>
                <a:cs typeface="+mn-ea"/>
                <a:sym typeface="+mn-lt"/>
              </a:rPr>
              <a:t>谢谢观看</a:t>
            </a:r>
            <a:r>
              <a:rPr lang="en-US" altLang="zh-CN" sz="6600" dirty="0">
                <a:solidFill>
                  <a:schemeClr val="accent1"/>
                </a:solidFill>
                <a:cs typeface="+mn-ea"/>
                <a:sym typeface="+mn-lt"/>
              </a:rPr>
              <a:t>THANKS</a:t>
            </a:r>
            <a:endParaRPr lang="zh-CN" altLang="en-US" sz="6600" dirty="0">
              <a:solidFill>
                <a:schemeClr val="accent1"/>
              </a:solidFill>
              <a:cs typeface="+mn-ea"/>
              <a:sym typeface="+mn-lt"/>
            </a:endParaRPr>
          </a:p>
        </p:txBody>
      </p:sp>
      <p:sp>
        <p:nvSpPr>
          <p:cNvPr id="16" name="矩形 3"/>
          <p:cNvSpPr/>
          <p:nvPr/>
        </p:nvSpPr>
        <p:spPr>
          <a:xfrm rot="5400000">
            <a:off x="3559413" y="-3579947"/>
            <a:ext cx="2023136" cy="9141958"/>
          </a:xfrm>
          <a:custGeom>
            <a:avLst/>
            <a:gdLst/>
            <a:ahLst/>
            <a:cxnLst/>
            <a:rect l="l" t="t" r="r" b="b"/>
            <a:pathLst>
              <a:path w="4106964" h="4299942">
                <a:moveTo>
                  <a:pt x="0" y="0"/>
                </a:moveTo>
                <a:lnTo>
                  <a:pt x="3398556" y="0"/>
                </a:lnTo>
                <a:lnTo>
                  <a:pt x="4106964" y="1472607"/>
                </a:lnTo>
                <a:lnTo>
                  <a:pt x="2724810" y="4299942"/>
                </a:lnTo>
                <a:lnTo>
                  <a:pt x="0" y="4299942"/>
                </a:lnTo>
                <a:close/>
              </a:path>
            </a:pathLst>
          </a:custGeom>
          <a:solidFill>
            <a:srgbClr val="58B5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3"/>
          <p:cNvSpPr/>
          <p:nvPr/>
        </p:nvSpPr>
        <p:spPr>
          <a:xfrm rot="5400000">
            <a:off x="3574158" y="-3594695"/>
            <a:ext cx="1995686" cy="9144001"/>
          </a:xfrm>
          <a:custGeom>
            <a:avLst/>
            <a:gdLst/>
            <a:ahLst/>
            <a:cxnLst/>
            <a:rect l="l" t="t" r="r" b="b"/>
            <a:pathLst>
              <a:path w="3545130" h="4299942">
                <a:moveTo>
                  <a:pt x="0" y="0"/>
                </a:moveTo>
                <a:lnTo>
                  <a:pt x="2836722" y="0"/>
                </a:lnTo>
                <a:lnTo>
                  <a:pt x="3545130" y="1472607"/>
                </a:lnTo>
                <a:lnTo>
                  <a:pt x="2162976" y="4299942"/>
                </a:lnTo>
                <a:lnTo>
                  <a:pt x="0" y="4299942"/>
                </a:ln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13224" y="123478"/>
            <a:ext cx="36830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p14:dur="0" advClick="0"/>
    </mc:Choice>
    <mc:Fallback>
      <p:transition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环卫云平台</a:t>
            </a:r>
            <a:r>
              <a:rPr>
                <a:sym typeface="Calibri Light" pitchFamily="34" charset="0"/>
              </a:rPr>
              <a:t> </a:t>
            </a:r>
            <a:r>
              <a:rPr>
                <a:sym typeface="Arial" panose="020B0604020202020204" pitchFamily="34" charset="0"/>
              </a:rPr>
              <a:t>• 架构</a:t>
            </a:r>
            <a:r>
              <a:rPr lang="zh-CN" altLang="en-US"/>
              <a:t>图</a:t>
            </a:r>
            <a:endParaRPr lang="zh-CN" altLang="en-US"/>
          </a:p>
        </p:txBody>
      </p:sp>
      <p:pic>
        <p:nvPicPr>
          <p:cNvPr id="3" name="图片 2"/>
          <p:cNvPicPr>
            <a:picLocks noChangeAspect="1"/>
          </p:cNvPicPr>
          <p:nvPr/>
        </p:nvPicPr>
        <p:blipFill>
          <a:blip r:embed="rId1"/>
          <a:stretch>
            <a:fillRect/>
          </a:stretch>
        </p:blipFill>
        <p:spPr>
          <a:xfrm>
            <a:off x="-17780" y="658495"/>
            <a:ext cx="9142095" cy="45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8425">
        <p14:vortex dir="r"/>
      </p:transition>
    </mc:Choice>
    <mc:Fallback>
      <p:transition spd="slow" advTm="842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环卫云平台</a:t>
            </a:r>
            <a:r>
              <a:rPr>
                <a:sym typeface="Calibri Light" pitchFamily="34" charset="0"/>
              </a:rPr>
              <a:t> </a:t>
            </a:r>
            <a:r>
              <a:rPr>
                <a:sym typeface="Arial" panose="020B0604020202020204" pitchFamily="34" charset="0"/>
              </a:rPr>
              <a:t>• </a:t>
            </a:r>
            <a:r>
              <a:rPr>
                <a:sym typeface="+mn-ea"/>
              </a:rPr>
              <a:t>系统特点</a:t>
            </a:r>
            <a:endParaRPr lang="zh-CN" altLang="en-US"/>
          </a:p>
        </p:txBody>
      </p:sp>
      <p:sp>
        <p:nvSpPr>
          <p:cNvPr id="4" name="文本框 3"/>
          <p:cNvSpPr txBox="1"/>
          <p:nvPr/>
        </p:nvSpPr>
        <p:spPr>
          <a:xfrm>
            <a:off x="1964055" y="1276985"/>
            <a:ext cx="5215255" cy="2861310"/>
          </a:xfrm>
          <a:prstGeom prst="rect">
            <a:avLst/>
          </a:prstGeom>
          <a:noFill/>
        </p:spPr>
        <p:txBody>
          <a:bodyPr wrap="square" rtlCol="0" anchor="t">
            <a:spAutoFit/>
          </a:bodyPr>
          <a:p>
            <a:pPr algn="ctr"/>
            <a:r>
              <a:rPr lang="zh-CN" altLang="en-US" b="1" dirty="0">
                <a:latin typeface="微软雅黑" panose="020B0503020204020204" pitchFamily="34" charset="-122"/>
                <a:ea typeface="微软雅黑" panose="020B0503020204020204" pitchFamily="34" charset="-122"/>
                <a:sym typeface="+mn-ea"/>
              </a:rPr>
              <a:t>突发情况应急指挥及时，  垃圾清运全程作业监控。</a:t>
            </a:r>
            <a:endParaRPr lang="zh-CN" altLang="en-US"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sym typeface="+mn-ea"/>
              </a:rPr>
              <a:t>车辆使用保养科学管理，  规范人员日常操作流程。</a:t>
            </a:r>
            <a:endParaRPr lang="zh-CN" altLang="en-US"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sym typeface="+mn-ea"/>
              </a:rPr>
              <a:t>车辆燃油成本控制监管，  驾驶超速越界安全提醒。</a:t>
            </a:r>
            <a:endParaRPr lang="zh-CN" altLang="en-US"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sym typeface="+mn-ea"/>
              </a:rPr>
              <a:t>机扫干路常规作业质检，  清运车业绩考核及监察。</a:t>
            </a:r>
            <a:endParaRPr lang="zh-CN" altLang="en-US" b="1" dirty="0">
              <a:latin typeface="微软雅黑" panose="020B0503020204020204" pitchFamily="34" charset="-122"/>
              <a:ea typeface="微软雅黑" panose="020B0503020204020204" pitchFamily="34" charset="-122"/>
            </a:endParaRPr>
          </a:p>
          <a:p>
            <a:pPr algn="ctr"/>
            <a:endParaRPr lang="zh-CN" altLang="en-US"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sym typeface="+mn-ea"/>
              </a:rPr>
              <a:t>记录仪器综合数据分析，  基层单位报表管理有据。</a:t>
            </a:r>
            <a:endParaRPr lang="zh-CN" altLang="en-US" b="1" dirty="0">
              <a:latin typeface="微软雅黑" panose="020B0503020204020204" pitchFamily="34" charset="-122"/>
              <a:ea typeface="微软雅黑" panose="020B0503020204020204" pitchFamily="34" charset="-122"/>
            </a:endParaRPr>
          </a:p>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4000" advTm="4773">
        <p14:vortex dir="r"/>
      </p:transition>
    </mc:Choice>
    <mc:Fallback>
      <p:transition spd="slow" advTm="4773">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环卫云平台</a:t>
            </a:r>
            <a:r>
              <a:rPr b="1">
                <a:solidFill>
                  <a:srgbClr val="A5A5A5"/>
                </a:solidFill>
                <a:sym typeface="Calibri Light" pitchFamily="34" charset="0"/>
              </a:rPr>
              <a:t> </a:t>
            </a:r>
            <a:r>
              <a:rPr>
                <a:sym typeface="Arial" panose="020B0604020202020204" pitchFamily="34" charset="0"/>
              </a:rPr>
              <a:t>• 优势</a:t>
            </a:r>
            <a:endParaRPr lang="zh-CN" altLang="en-US"/>
          </a:p>
        </p:txBody>
      </p:sp>
      <p:sp>
        <p:nvSpPr>
          <p:cNvPr id="16385" name="文本框 99"/>
          <p:cNvSpPr txBox="1"/>
          <p:nvPr/>
        </p:nvSpPr>
        <p:spPr>
          <a:xfrm>
            <a:off x="423863" y="827088"/>
            <a:ext cx="8485187" cy="3384550"/>
          </a:xfrm>
          <a:prstGeom prst="rect">
            <a:avLst/>
          </a:prstGeom>
          <a:noFill/>
          <a:ln w="9525">
            <a:noFill/>
          </a:ln>
        </p:spPr>
        <p:txBody>
          <a:bodyPr wrap="square" anchor="t">
            <a:spAutoFit/>
          </a:bodyPr>
          <a:p>
            <a:pPr indent="381000">
              <a:lnSpc>
                <a:spcPct val="170000"/>
              </a:lnSpc>
            </a:pPr>
            <a:r>
              <a:rPr lang="zh-CN" altLang="zh-CN" sz="2100">
                <a:latin typeface="Arial" panose="020B0604020202020204" pitchFamily="34" charset="0"/>
                <a:ea typeface="微软雅黑" panose="020B0503020204020204" pitchFamily="34" charset="-122"/>
              </a:rPr>
              <a:t>智慧环卫云平台依托</a:t>
            </a:r>
            <a:r>
              <a:rPr lang="en-US" altLang="zh-CN" sz="2100">
                <a:latin typeface="Arial" panose="020B0604020202020204" pitchFamily="34" charset="0"/>
                <a:ea typeface="微软雅黑" panose="020B0503020204020204" pitchFamily="34" charset="-122"/>
              </a:rPr>
              <a:t>“</a:t>
            </a:r>
            <a:r>
              <a:rPr lang="zh-CN" altLang="en-US" sz="2100">
                <a:latin typeface="Arial" panose="020B0604020202020204" pitchFamily="34" charset="0"/>
                <a:ea typeface="微软雅黑" panose="020B0503020204020204" pitchFamily="34" charset="-122"/>
              </a:rPr>
              <a:t>大云物移</a:t>
            </a:r>
            <a:r>
              <a:rPr lang="en-US" altLang="zh-CN" sz="2100">
                <a:latin typeface="Arial" panose="020B0604020202020204" pitchFamily="34" charset="0"/>
                <a:ea typeface="微软雅黑" panose="020B0503020204020204" pitchFamily="34" charset="-122"/>
              </a:rPr>
              <a:t>”</a:t>
            </a:r>
            <a:r>
              <a:rPr lang="zh-CN" altLang="zh-CN" sz="2100">
                <a:latin typeface="Arial" panose="020B0604020202020204" pitchFamily="34" charset="0"/>
                <a:ea typeface="微软雅黑" panose="020B0503020204020204" pitchFamily="34" charset="-122"/>
              </a:rPr>
              <a:t>技术，对环卫管理所涉及到的人、车、物、事进行全过程实时管理，合理设计规划环卫管理模式，提升环卫作业质量，降低环卫运营成本。形成了作业人员网格化、作业车辆智能化、作业过程精细化、作业物料量化的管理方式，实现对环卫工作数字化、网络化和智能化的全方位管理。智慧环卫云平台极大的提高了环卫作业工作的规范化及科学化水平，为环卫工作提供了高效的解决方案。</a:t>
            </a:r>
            <a:endParaRPr lang="zh-CN" altLang="zh-CN" sz="21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4000" advTm="4680">
        <p14:vortex dir="r"/>
      </p:transition>
    </mc:Choice>
    <mc:Fallback>
      <p:transition spd="slow" advTm="4680">
        <p:fade/>
      </p:transition>
    </mc:Fallback>
  </mc:AlternateContent>
</p:sld>
</file>

<file path=ppt/tags/tag1.xml><?xml version="1.0" encoding="utf-8"?>
<p:tagLst xmlns:p="http://schemas.openxmlformats.org/presentationml/2006/main">
  <p:tag name="MH_TYPE" val="#NeiR#"/>
  <p:tag name="MH_NUMBER" val="1"/>
  <p:tag name="MH_CATEGORY" val="#TuWHP#"/>
  <p:tag name="MH_LAYOUT" val="SubTitleText"/>
  <p:tag name="MH" val="20160407123149"/>
  <p:tag name="MH_LIBRARY" val="GRAPHIC"/>
</p:tagLst>
</file>

<file path=ppt/theme/theme1.xml><?xml version="1.0" encoding="utf-8"?>
<a:theme xmlns:a="http://schemas.openxmlformats.org/drawingml/2006/main" name="3_Office 主题​​">
  <a:themeElements>
    <a:clrScheme name="自定义 9">
      <a:dk1>
        <a:srgbClr val="000000"/>
      </a:dk1>
      <a:lt1>
        <a:srgbClr val="FFFFFF"/>
      </a:lt1>
      <a:dk2>
        <a:srgbClr val="5E5E5E"/>
      </a:dk2>
      <a:lt2>
        <a:srgbClr val="DDDDDD"/>
      </a:lt2>
      <a:accent1>
        <a:srgbClr val="0070C0"/>
      </a:accent1>
      <a:accent2>
        <a:srgbClr val="A5A5A5"/>
      </a:accent2>
      <a:accent3>
        <a:srgbClr val="F69200"/>
      </a:accent3>
      <a:accent4>
        <a:srgbClr val="92D050"/>
      </a:accent4>
      <a:accent5>
        <a:srgbClr val="FF0000"/>
      </a:accent5>
      <a:accent6>
        <a:srgbClr val="C00000"/>
      </a:accent6>
      <a:hlink>
        <a:srgbClr val="0070C0"/>
      </a:hlink>
      <a:folHlink>
        <a:srgbClr val="7030A0"/>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3143</Words>
  <Application>WPS 演示</Application>
  <PresentationFormat>全屏显示(16:9)</PresentationFormat>
  <Paragraphs>356</Paragraphs>
  <Slides>68</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68</vt:i4>
      </vt:variant>
    </vt:vector>
  </HeadingPairs>
  <TitlesOfParts>
    <vt:vector size="80" baseType="lpstr">
      <vt:lpstr>Arial</vt:lpstr>
      <vt:lpstr>宋体</vt:lpstr>
      <vt:lpstr>Wingdings</vt:lpstr>
      <vt:lpstr>微软雅黑</vt:lpstr>
      <vt:lpstr>Calibri</vt:lpstr>
      <vt:lpstr>Calibri</vt:lpstr>
      <vt:lpstr>Calibri Light</vt:lpstr>
      <vt:lpstr>Arial Unicode MS</vt:lpstr>
      <vt:lpstr>Wingdings</vt:lpstr>
      <vt:lpstr>Tahoma</vt:lpstr>
      <vt:lpstr>黑体</vt:lpstr>
      <vt:lpstr>3_Office 主题​​</vt:lpstr>
      <vt:lpstr>PowerPoint 演示文稿</vt:lpstr>
      <vt:lpstr>PowerPoint 演示文稿</vt:lpstr>
      <vt:lpstr>PowerPoint 演示文稿</vt:lpstr>
      <vt:lpstr>行业背景 • 背景介绍</vt:lpstr>
      <vt:lpstr>智慧云平台建设必要性、原则、目标</vt:lpstr>
      <vt:lpstr>PowerPoint 演示文稿</vt:lpstr>
      <vt:lpstr>环卫云平台 • 架构图</vt:lpstr>
      <vt:lpstr>环卫云平台 • 系统特点</vt:lpstr>
      <vt:lpstr>环卫云平台 • 优势</vt:lpstr>
      <vt:lpstr>PowerPoint 演示文稿</vt:lpstr>
      <vt:lpstr>车载智能终端 • 信息采集架构图</vt:lpstr>
      <vt:lpstr>车载智能终端 • 数据采集</vt:lpstr>
      <vt:lpstr>车载智能终端 • 视频功能</vt:lpstr>
      <vt:lpstr>车载智能终端 • GPS</vt:lpstr>
      <vt:lpstr>PowerPoint 演示文稿</vt:lpstr>
      <vt:lpstr>环卫云平台 • 功能模块</vt:lpstr>
      <vt:lpstr>环卫云平台 • 设备设施管理</vt:lpstr>
      <vt:lpstr>设备设施管理 • 中转站</vt:lpstr>
      <vt:lpstr>设备设施管理 • 收集点</vt:lpstr>
      <vt:lpstr>设备设施管理 • 公厕</vt:lpstr>
      <vt:lpstr>设备设施管理 • 焚烧场</vt:lpstr>
      <vt:lpstr>设备设施管理 • 填埋场</vt:lpstr>
      <vt:lpstr>设备设施管理 • 收集容器</vt:lpstr>
      <vt:lpstr>设备设施管理 • 车辆管理</vt:lpstr>
      <vt:lpstr>设备设施管理 • 车辆维修</vt:lpstr>
      <vt:lpstr>设备设施管理 • 车辆年检</vt:lpstr>
      <vt:lpstr>设备设施管理 • 车辆保险</vt:lpstr>
      <vt:lpstr>设备设施管理 • 车辆保养</vt:lpstr>
      <vt:lpstr>设备设施管理 • 车辆投保</vt:lpstr>
      <vt:lpstr>设备设施管理 • 加油填报</vt:lpstr>
      <vt:lpstr>设备设施管理 • 环卫设备</vt:lpstr>
      <vt:lpstr>人员管理 • 综合管理</vt:lpstr>
      <vt:lpstr>人员管理 • 录入</vt:lpstr>
      <vt:lpstr>环卫事件管理 • 上报处理</vt:lpstr>
      <vt:lpstr>作业管理 • 主要功能</vt:lpstr>
      <vt:lpstr>作业规划 • 作业区段</vt:lpstr>
      <vt:lpstr>作业规划 • 作业区段管理</vt:lpstr>
      <vt:lpstr>作业规划 • 作业排班</vt:lpstr>
      <vt:lpstr>作业规划 • 人工保洁排班</vt:lpstr>
      <vt:lpstr>作业规划 • 机械保洁排班</vt:lpstr>
      <vt:lpstr>作业规划 • 垃圾收运排班</vt:lpstr>
      <vt:lpstr>作业监察 • 人员监察</vt:lpstr>
      <vt:lpstr>作业监察 • 人员轨迹</vt:lpstr>
      <vt:lpstr>作业监察 • 车辆监察</vt:lpstr>
      <vt:lpstr>作业监察 • 车辆实时视频</vt:lpstr>
      <vt:lpstr>作业监察 • 车辆历史轨迹</vt:lpstr>
      <vt:lpstr>作业监察 • 垃圾桶清运</vt:lpstr>
      <vt:lpstr>作业监察 • 报警信息</vt:lpstr>
      <vt:lpstr>作业评估考核 • 功能</vt:lpstr>
      <vt:lpstr>作业评估考核 • 油耗</vt:lpstr>
      <vt:lpstr>项目管理 • 功能</vt:lpstr>
      <vt:lpstr>项目管理 • 合同</vt:lpstr>
      <vt:lpstr>项目管理 • 成本</vt:lpstr>
      <vt:lpstr>项目管理 • 收支</vt:lpstr>
      <vt:lpstr>项目管理 • 统计</vt:lpstr>
      <vt:lpstr>PowerPoint 演示文稿</vt:lpstr>
      <vt:lpstr>其它功能 • 公厕管理</vt:lpstr>
      <vt:lpstr>其它功能 • 系统管理</vt:lpstr>
      <vt:lpstr>其它功能 • 系统监控</vt:lpstr>
      <vt:lpstr>PowerPoint 演示文稿</vt:lpstr>
      <vt:lpstr>报表统计分析 • 车辆监控</vt:lpstr>
      <vt:lpstr>报表统计分析 • 设备设施</vt:lpstr>
      <vt:lpstr>报表统计分析 • 人工保洁</vt:lpstr>
      <vt:lpstr>报表统计分析 • 机械保洁</vt:lpstr>
      <vt:lpstr>报表统计分析 • 垃圾收运</vt:lpstr>
      <vt:lpstr>报表统计分析 • 项目管理</vt:lpstr>
      <vt:lpstr>价值效应</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
  <cp:lastModifiedBy>何朝平</cp:lastModifiedBy>
  <cp:revision>76</cp:revision>
  <dcterms:created xsi:type="dcterms:W3CDTF">2016-04-19T06:13:00Z</dcterms:created>
  <dcterms:modified xsi:type="dcterms:W3CDTF">2018-10-14T10:12:30Z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